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56" r:id="rId3"/>
    <p:sldId id="276" r:id="rId4"/>
    <p:sldId id="281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4" r:id="rId14"/>
    <p:sldId id="267" r:id="rId15"/>
    <p:sldId id="268" r:id="rId16"/>
    <p:sldId id="277" r:id="rId17"/>
    <p:sldId id="270" r:id="rId18"/>
    <p:sldId id="271" r:id="rId19"/>
    <p:sldId id="272" r:id="rId20"/>
    <p:sldId id="274" r:id="rId21"/>
    <p:sldId id="273" r:id="rId22"/>
    <p:sldId id="275" r:id="rId23"/>
    <p:sldId id="278" r:id="rId24"/>
    <p:sldId id="279" r:id="rId25"/>
    <p:sldId id="280" r:id="rId26"/>
    <p:sldId id="282" r:id="rId27"/>
    <p:sldId id="283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71FC"/>
    <a:srgbClr val="52CCE4"/>
    <a:srgbClr val="041BD4"/>
    <a:srgbClr val="17D399"/>
    <a:srgbClr val="0C22A7"/>
    <a:srgbClr val="0523C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81" d="100"/>
          <a:sy n="81" d="100"/>
        </p:scale>
        <p:origin x="883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AA77183-431C-4973-8014-B5D8A4A83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89BAD7-B878-4487-853E-557F35F543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B8590-D965-48BC-8DC5-4347023269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4B7E16-E544-4B89-99E7-43BF25C529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E3A4EF-98C0-4A1C-A873-FF8D23718D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1FB5B-EA34-4BA4-8A45-830613FBBD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434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B5D3F-6FAA-48BF-8643-A11BF9BA4486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BF5D8-70BE-436F-8412-2BC339C10C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05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https://blog.olist.com/3-recursos-exclusivos-do-olist-por-que-somos-os-melhores-do-mercado/</a:t>
            </a:r>
          </a:p>
          <a:p>
            <a:r>
              <a:rPr lang="pt-BR" dirty="0"/>
              <a:t>https://blog.olist.com/3-como-o-olist-simplifica-as-vendas-online/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F5D8-70BE-436F-8412-2BC339C10CC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854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F5D8-70BE-436F-8412-2BC339C10CC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959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693E0-3687-49D9-96EA-10E5F07CA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160C9E-8950-4873-8284-C7175B4E9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A87E11-891F-4317-BC92-9F9A8F53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9E5-CBB8-4989-8BAB-9E3411AE197A}" type="datetime1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416A1D-BB95-48F5-8C27-711142FA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1D76D-4DDA-4C96-BF21-32CA24D6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48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15B30-0D7F-435D-A68B-ECC94F37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E6AE43-5D33-46AC-8194-0C4F95722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F0C55B-29F4-41B7-A8DD-2F99B4A9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6FDC-BC75-4348-AE47-16BA638C1D57}" type="datetime1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A93BBD-637E-4067-AD95-33C0C684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E1D082-521E-480C-8A43-0617E01C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01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053F7E-47F1-4BEC-B354-FB146A00C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CB7731-622C-43BB-A56D-ABF68DA9F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9891C0-CC6E-471B-BF1C-BBA517E15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4A26-D282-4398-A625-775F17FB1843}" type="datetime1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F08F90-FD8C-419C-8D76-A8ABA1A2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B1AEAC-4FFA-4FFC-8049-A6C2DB60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81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C20EC-7E8B-4D7D-916B-3A880126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225320-088A-4168-9BB4-1A30D2E6A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1E26DC-48E3-4D86-8FA8-3ABB3935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6DBB-2206-4C31-9874-A1D4FAA3684D}" type="datetime1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DAE3DC-B9B3-4BAA-97C4-FFE0180E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7A7613-1F50-4E68-8007-92C93CFCB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8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5CC41-8E4A-4C8B-8CC6-2659BC09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C31669-5DEC-4FA0-A299-84E0131B1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C7749D-5DBA-45DA-9DBA-87BDFEC13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564AD-DDB4-4E7A-B50B-8DABF4A4523B}" type="datetime1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5E3328-8E7F-44AB-A292-80318B3C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C3A57B-D60C-4585-9175-DD31DD4B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01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82228-BF49-4EF3-BF99-4E876C1A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A99483-C699-41F2-ACB6-9F746AFF6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8EF13B-1FD8-4176-9F3F-CD17FB16B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8779DC-E882-4FC1-BD8F-89F20B2F1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037E0-0A24-4E60-923F-0A834C95A9AC}" type="datetime1">
              <a:rPr lang="pt-BR" smtClean="0"/>
              <a:t>02/12/2021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B049D6-BF06-4130-8362-329F2FB7C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478A8C-DCBE-4F27-8057-99D6FED4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10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BECC1-6039-42CE-97FA-748B6B5A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028D9D-A350-4080-94E8-B06F08BBF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8A8082-C407-4714-889F-56F36A7B3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BA7F4C3-4A77-495F-8FF0-FC3EB110A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C808F4-FE70-44A2-AEB6-B9D45390F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8B6BD61-1208-4180-9EDC-E73A19A3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C07C-7087-4283-B786-5140D548BCD0}" type="datetime1">
              <a:rPr lang="pt-BR" smtClean="0"/>
              <a:t>02/12/2021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7E629D-5179-4867-99A1-A57CE09C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0F8205C-24CE-432A-88B5-C6C0CB76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8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A552C-32C3-4B0C-AC1D-D6BE450A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2B4125-0FD7-48C2-B4FD-935F1122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B3E4-4EF9-4566-BDFC-FC2BDA093715}" type="datetime1">
              <a:rPr lang="pt-BR" smtClean="0"/>
              <a:t>02/12/2021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3E47F7-0EE9-4960-BF6A-B748A6E1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FC000D-D33F-4F05-9482-46CDDCB6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1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23C6ED3-6B3E-4737-ADC2-332B2407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3D257-45B4-44B8-98BB-8F999043FB14}" type="datetime1">
              <a:rPr lang="pt-BR" smtClean="0"/>
              <a:t>02/12/2021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E64C779-3A01-4C9A-A80E-87D6E8B0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405169-30F8-4090-B698-F3BECC2A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03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9E063-24A3-4118-85B2-DC6EFA2B1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2D5F6D-1A29-49F9-95DB-D43C6BA4A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42975F-5A39-49FC-BE2B-D6E3A3151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7FCBD1-6B4D-417A-A92A-8AB8F31A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0D0E2-D061-46A3-AAC1-BE8D1CDDE232}" type="datetime1">
              <a:rPr lang="pt-BR" smtClean="0"/>
              <a:t>02/12/2021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1A2EED-BE00-486D-9282-1CA6B2D5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7CA797-E2C8-4863-A1CD-B4CC2640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11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A84D3-F2C7-4A1D-8AD4-911FD736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DB02587-95F6-4F75-AD2C-6ACF01E28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08999C3-CD0B-4721-AD3C-764D022AD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C7398BF-782A-43EB-993D-34CE3E20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F6A-EDDE-4FDB-BC0B-49B2FA97E358}" type="datetime1">
              <a:rPr lang="pt-BR" smtClean="0"/>
              <a:t>02/12/2021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48AEBB-D430-4BE0-8B99-0C28E4A1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5FDA2E-C101-48A2-8605-270E495B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66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3E5ADEC-8DA2-4713-B3AB-34696316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861EA1-87ED-4BE6-9C6D-BFDFECA65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C0279B-43D9-4DE0-9C40-A652A2D13E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52C06-80BA-4B5A-8507-4DB49DD26EB1}" type="datetime1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D998CC-C0A6-414D-B198-26F846728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63E045-1B11-465E-A106-889F6F1F2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A5568-1E41-4527-836A-E3F175CF6F2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3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hyperlink" Target="../../../../../Downloads/DataSet_HTML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5.wdp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microsoft.com/office/2007/relationships/hdphoto" Target="../media/hdphoto8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C7D2D9C-38D5-4A6C-B18A-B673C65FB472}"/>
              </a:ext>
            </a:extLst>
          </p:cNvPr>
          <p:cNvSpPr txBox="1"/>
          <p:nvPr/>
        </p:nvSpPr>
        <p:spPr>
          <a:xfrm>
            <a:off x="1750423" y="1712942"/>
            <a:ext cx="86911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FFFFFF"/>
                </a:solidFill>
                <a:latin typeface="Amasis MT Pro Black" panose="02040A04050005020304" pitchFamily="18" charset="0"/>
              </a:rPr>
              <a:t>LOGÍSTICA DE ENTREGAS NO E-COMMERCE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2FA984-2C5B-4C60-9E56-05CC4AFE9004}"/>
              </a:ext>
            </a:extLst>
          </p:cNvPr>
          <p:cNvSpPr txBox="1"/>
          <p:nvPr/>
        </p:nvSpPr>
        <p:spPr>
          <a:xfrm>
            <a:off x="8900123" y="5734487"/>
            <a:ext cx="308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 Nova" panose="020B0604020202020204" pitchFamily="34" charset="0"/>
              </a:rPr>
              <a:t>Caroline Schwaizer Silveira</a:t>
            </a:r>
          </a:p>
          <a:p>
            <a:pPr algn="r"/>
            <a:r>
              <a:rPr lang="pt-BR" dirty="0">
                <a:solidFill>
                  <a:schemeClr val="bg1"/>
                </a:solidFill>
                <a:latin typeface="Arial Nova" panose="020B0604020202020204" pitchFamily="34" charset="0"/>
              </a:rPr>
              <a:t>Mateus Both</a:t>
            </a:r>
          </a:p>
          <a:p>
            <a:pPr algn="r"/>
            <a:r>
              <a:rPr lang="pt-BR" dirty="0">
                <a:solidFill>
                  <a:schemeClr val="bg1"/>
                </a:solidFill>
                <a:latin typeface="Arial Nova" panose="020B0604020202020204" pitchFamily="34" charset="0"/>
              </a:rPr>
              <a:t>Pedro Vargas Fernandes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DFE7CAE-B59D-48D0-BA54-D060FBFD5627}"/>
              </a:ext>
            </a:extLst>
          </p:cNvPr>
          <p:cNvGrpSpPr/>
          <p:nvPr/>
        </p:nvGrpSpPr>
        <p:grpSpPr>
          <a:xfrm>
            <a:off x="600892" y="4049839"/>
            <a:ext cx="3008813" cy="2478428"/>
            <a:chOff x="600892" y="4049839"/>
            <a:chExt cx="3008813" cy="2478428"/>
          </a:xfrm>
        </p:grpSpPr>
        <p:pic>
          <p:nvPicPr>
            <p:cNvPr id="6" name="Gráfico 5" descr="Caminhão com preenchimento sólido">
              <a:extLst>
                <a:ext uri="{FF2B5EF4-FFF2-40B4-BE49-F238E27FC236}">
                  <a16:creationId xmlns:a16="http://schemas.microsoft.com/office/drawing/2014/main" id="{ED9A482B-02EC-448F-802D-6DC96C9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3222" y="4370719"/>
              <a:ext cx="1770017" cy="1770017"/>
            </a:xfrm>
            <a:prstGeom prst="rect">
              <a:avLst/>
            </a:prstGeom>
          </p:spPr>
        </p:pic>
        <p:pic>
          <p:nvPicPr>
            <p:cNvPr id="22" name="Gráfico 21" descr="Seta de linha: curva no sentido anti-horário com preenchimento sólido">
              <a:extLst>
                <a:ext uri="{FF2B5EF4-FFF2-40B4-BE49-F238E27FC236}">
                  <a16:creationId xmlns:a16="http://schemas.microsoft.com/office/drawing/2014/main" id="{EAC8C78B-7833-40C0-9F8F-E370CBD2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885639">
              <a:off x="2695305" y="4049839"/>
              <a:ext cx="914400" cy="914400"/>
            </a:xfrm>
            <a:prstGeom prst="rect">
              <a:avLst/>
            </a:prstGeom>
          </p:spPr>
        </p:pic>
        <p:pic>
          <p:nvPicPr>
            <p:cNvPr id="25" name="Gráfico 24" descr="Seta de linha: curva no sentido anti-horário com preenchimento sólido">
              <a:extLst>
                <a:ext uri="{FF2B5EF4-FFF2-40B4-BE49-F238E27FC236}">
                  <a16:creationId xmlns:a16="http://schemas.microsoft.com/office/drawing/2014/main" id="{70114B96-A23F-4178-8FF9-F0593A604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885639" flipH="1" flipV="1">
              <a:off x="600892" y="5613867"/>
              <a:ext cx="914400" cy="914400"/>
            </a:xfrm>
            <a:prstGeom prst="rect">
              <a:avLst/>
            </a:prstGeom>
          </p:spPr>
        </p:pic>
      </p:grp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C99F383-50ED-445E-9A8B-D1EACC71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5568-1E41-4527-836A-E3F175CF6F2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98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457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DADOS</a:t>
            </a:r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5059BEB2-5983-4EAB-B824-51E8BE4F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5" y="4922732"/>
            <a:ext cx="914400" cy="914400"/>
          </a:xfrm>
          <a:prstGeom prst="rect">
            <a:avLst/>
          </a:prstGeom>
        </p:spPr>
      </p:pic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A0C89BD2-11D4-4C4B-B14F-7843A201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3" y="4922732"/>
            <a:ext cx="914400" cy="914400"/>
          </a:xfrm>
          <a:prstGeom prst="rect">
            <a:avLst/>
          </a:prstGeom>
        </p:spPr>
      </p:pic>
      <p:pic>
        <p:nvPicPr>
          <p:cNvPr id="20" name="Gráfico 19" descr="Banco de dados com preenchimento sólido">
            <a:extLst>
              <a:ext uri="{FF2B5EF4-FFF2-40B4-BE49-F238E27FC236}">
                <a16:creationId xmlns:a16="http://schemas.microsoft.com/office/drawing/2014/main" id="{FDF33AC4-D913-4697-8129-5F7180E7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5" y="2972605"/>
            <a:ext cx="914400" cy="914400"/>
          </a:xfrm>
          <a:prstGeom prst="rect">
            <a:avLst/>
          </a:prstGeom>
        </p:spPr>
      </p:pic>
      <p:pic>
        <p:nvPicPr>
          <p:cNvPr id="21" name="Gráfico 20" descr="Banco de dados com preenchimento sólido">
            <a:extLst>
              <a:ext uri="{FF2B5EF4-FFF2-40B4-BE49-F238E27FC236}">
                <a16:creationId xmlns:a16="http://schemas.microsoft.com/office/drawing/2014/main" id="{E5E44395-3381-4822-B2BF-B0BE6F2A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5" y="2972605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 com preenchimento sólido">
            <a:extLst>
              <a:ext uri="{FF2B5EF4-FFF2-40B4-BE49-F238E27FC236}">
                <a16:creationId xmlns:a16="http://schemas.microsoft.com/office/drawing/2014/main" id="{197F110D-C2F2-422E-A533-DD35E134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6" y="2972605"/>
            <a:ext cx="914400" cy="914400"/>
          </a:xfrm>
          <a:prstGeom prst="rect">
            <a:avLst/>
          </a:prstGeom>
        </p:spPr>
      </p:pic>
      <p:pic>
        <p:nvPicPr>
          <p:cNvPr id="23" name="Gráfico 22" descr="Banco de dados com preenchimento sólido">
            <a:extLst>
              <a:ext uri="{FF2B5EF4-FFF2-40B4-BE49-F238E27FC236}">
                <a16:creationId xmlns:a16="http://schemas.microsoft.com/office/drawing/2014/main" id="{DF4EC440-7971-495B-8F1A-54339742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6" y="1027314"/>
            <a:ext cx="914400" cy="914400"/>
          </a:xfrm>
          <a:prstGeom prst="rect">
            <a:avLst/>
          </a:prstGeom>
        </p:spPr>
      </p:pic>
      <p:pic>
        <p:nvPicPr>
          <p:cNvPr id="24" name="Gráfico 23" descr="Banco de dados com preenchimento sólido">
            <a:extLst>
              <a:ext uri="{FF2B5EF4-FFF2-40B4-BE49-F238E27FC236}">
                <a16:creationId xmlns:a16="http://schemas.microsoft.com/office/drawing/2014/main" id="{669E1DCD-E72F-40E3-AC82-3D2B466D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6" y="1027314"/>
            <a:ext cx="914400" cy="914400"/>
          </a:xfrm>
          <a:prstGeom prst="rect">
            <a:avLst/>
          </a:prstGeom>
        </p:spPr>
      </p:pic>
      <p:pic>
        <p:nvPicPr>
          <p:cNvPr id="25" name="Gráfico 24" descr="Banco de dados com preenchimento sólido">
            <a:extLst>
              <a:ext uri="{FF2B5EF4-FFF2-40B4-BE49-F238E27FC236}">
                <a16:creationId xmlns:a16="http://schemas.microsoft.com/office/drawing/2014/main" id="{A6D04229-86C0-42D0-9EA8-8D09BCEE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736" y="2972605"/>
            <a:ext cx="914400" cy="914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87E630-FCEF-4E1A-ABB8-D0689697585B}"/>
              </a:ext>
            </a:extLst>
          </p:cNvPr>
          <p:cNvSpPr txBox="1"/>
          <p:nvPr/>
        </p:nvSpPr>
        <p:spPr>
          <a:xfrm>
            <a:off x="344139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olist_order_payments_dataset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96A064-42EA-4978-B0B4-A6A008701F0F}"/>
              </a:ext>
            </a:extLst>
          </p:cNvPr>
          <p:cNvSpPr txBox="1"/>
          <p:nvPr/>
        </p:nvSpPr>
        <p:spPr>
          <a:xfrm>
            <a:off x="606533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olist_products_dataset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0DA4196-BED9-4602-ACAB-A3A15B7D69AE}"/>
              </a:ext>
            </a:extLst>
          </p:cNvPr>
          <p:cNvSpPr txBox="1"/>
          <p:nvPr/>
        </p:nvSpPr>
        <p:spPr>
          <a:xfrm>
            <a:off x="6065338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olist_order_items_dataset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859BBEF-6C27-4EB9-B25A-D4B3CC14F39D}"/>
              </a:ext>
            </a:extLst>
          </p:cNvPr>
          <p:cNvSpPr txBox="1"/>
          <p:nvPr/>
        </p:nvSpPr>
        <p:spPr>
          <a:xfrm>
            <a:off x="868927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olist_sellers_dataset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37DB2AF-837E-4569-8454-9EEF1F441104}"/>
              </a:ext>
            </a:extLst>
          </p:cNvPr>
          <p:cNvSpPr txBox="1"/>
          <p:nvPr/>
        </p:nvSpPr>
        <p:spPr>
          <a:xfrm>
            <a:off x="3441397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olist_orders_dataset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86E72E-76D9-42C1-956A-8EDEDDEA7A27}"/>
              </a:ext>
            </a:extLst>
          </p:cNvPr>
          <p:cNvSpPr txBox="1"/>
          <p:nvPr/>
        </p:nvSpPr>
        <p:spPr>
          <a:xfrm>
            <a:off x="81745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olist_order_reviews_dataset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4B63C02-9700-42B9-8AE4-B400DD3CB24F}"/>
              </a:ext>
            </a:extLst>
          </p:cNvPr>
          <p:cNvSpPr txBox="1"/>
          <p:nvPr/>
        </p:nvSpPr>
        <p:spPr>
          <a:xfrm>
            <a:off x="3441397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olist_order_customer_dataset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61AEB-8DBA-4A13-A1A3-23523FCA5A22}"/>
              </a:ext>
            </a:extLst>
          </p:cNvPr>
          <p:cNvSpPr txBox="1"/>
          <p:nvPr/>
        </p:nvSpPr>
        <p:spPr>
          <a:xfrm>
            <a:off x="8689279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olist_geolocation_dataset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F16CD25-EA04-456C-9B79-4C8ADD42C110}"/>
              </a:ext>
            </a:extLst>
          </p:cNvPr>
          <p:cNvCxnSpPr>
            <a:cxnSpLocks/>
          </p:cNvCxnSpPr>
          <p:nvPr/>
        </p:nvCxnSpPr>
        <p:spPr>
          <a:xfrm>
            <a:off x="7409815" y="2317562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CB1A797-B926-4D3C-9092-D8DC81569B92}"/>
              </a:ext>
            </a:extLst>
          </p:cNvPr>
          <p:cNvCxnSpPr>
            <a:cxnSpLocks/>
          </p:cNvCxnSpPr>
          <p:nvPr/>
        </p:nvCxnSpPr>
        <p:spPr>
          <a:xfrm>
            <a:off x="4785873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14D4AC3-D4C1-4F4C-A03E-0A129A793AB7}"/>
              </a:ext>
            </a:extLst>
          </p:cNvPr>
          <p:cNvCxnSpPr>
            <a:cxnSpLocks/>
          </p:cNvCxnSpPr>
          <p:nvPr/>
        </p:nvCxnSpPr>
        <p:spPr>
          <a:xfrm>
            <a:off x="4785875" y="2319174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CEA70B3-C664-40B2-91C6-852131BEA609}"/>
              </a:ext>
            </a:extLst>
          </p:cNvPr>
          <p:cNvCxnSpPr>
            <a:cxnSpLocks/>
          </p:cNvCxnSpPr>
          <p:nvPr/>
        </p:nvCxnSpPr>
        <p:spPr>
          <a:xfrm>
            <a:off x="10033755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9D4ABD8-ABB0-4A7B-8F9D-19407A609FEA}"/>
              </a:ext>
            </a:extLst>
          </p:cNvPr>
          <p:cNvCxnSpPr>
            <a:cxnSpLocks/>
          </p:cNvCxnSpPr>
          <p:nvPr/>
        </p:nvCxnSpPr>
        <p:spPr>
          <a:xfrm flipH="1">
            <a:off x="5827844" y="3430611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19B08C1-9535-46F8-AEF3-E14B657EAB41}"/>
              </a:ext>
            </a:extLst>
          </p:cNvPr>
          <p:cNvCxnSpPr>
            <a:cxnSpLocks/>
          </p:cNvCxnSpPr>
          <p:nvPr/>
        </p:nvCxnSpPr>
        <p:spPr>
          <a:xfrm flipH="1">
            <a:off x="8451785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41364E02-5110-4C63-8678-AE7AF64CAE9B}"/>
              </a:ext>
            </a:extLst>
          </p:cNvPr>
          <p:cNvCxnSpPr>
            <a:cxnSpLocks/>
          </p:cNvCxnSpPr>
          <p:nvPr/>
        </p:nvCxnSpPr>
        <p:spPr>
          <a:xfrm flipH="1">
            <a:off x="3203904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DBDA312-AB16-4285-9938-E90A390BC523}"/>
              </a:ext>
            </a:extLst>
          </p:cNvPr>
          <p:cNvCxnSpPr>
            <a:cxnSpLocks/>
          </p:cNvCxnSpPr>
          <p:nvPr/>
        </p:nvCxnSpPr>
        <p:spPr>
          <a:xfrm flipH="1">
            <a:off x="6149814" y="5379932"/>
            <a:ext cx="252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C8E5747-0B26-48D8-A361-ED2DF4638A3D}"/>
              </a:ext>
            </a:extLst>
          </p:cNvPr>
          <p:cNvSpPr txBox="1"/>
          <p:nvPr/>
        </p:nvSpPr>
        <p:spPr>
          <a:xfrm>
            <a:off x="4782186" y="248745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18BA9ED-E9AE-4C2F-99ED-EF18A7F81FFA}"/>
              </a:ext>
            </a:extLst>
          </p:cNvPr>
          <p:cNvSpPr txBox="1"/>
          <p:nvPr/>
        </p:nvSpPr>
        <p:spPr>
          <a:xfrm>
            <a:off x="7409814" y="248024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product_id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21CA244-5C0B-4D86-8867-73D998FBA99B}"/>
              </a:ext>
            </a:extLst>
          </p:cNvPr>
          <p:cNvSpPr txBox="1"/>
          <p:nvPr/>
        </p:nvSpPr>
        <p:spPr>
          <a:xfrm>
            <a:off x="4782186" y="443432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customer_id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16058BD-FB0E-4812-8E93-F1C26E8F5977}"/>
              </a:ext>
            </a:extLst>
          </p:cNvPr>
          <p:cNvSpPr txBox="1"/>
          <p:nvPr/>
        </p:nvSpPr>
        <p:spPr>
          <a:xfrm>
            <a:off x="10030067" y="4427549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675C159-36EF-44A6-BE3C-88340F279B39}"/>
              </a:ext>
            </a:extLst>
          </p:cNvPr>
          <p:cNvSpPr txBox="1"/>
          <p:nvPr/>
        </p:nvSpPr>
        <p:spPr>
          <a:xfrm>
            <a:off x="6880878" y="516448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F998FAD-62FF-4D18-A6F3-1D6B39996F70}"/>
              </a:ext>
            </a:extLst>
          </p:cNvPr>
          <p:cNvSpPr txBox="1"/>
          <p:nvPr/>
        </p:nvSpPr>
        <p:spPr>
          <a:xfrm>
            <a:off x="294496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FD3EB37-02DE-4399-9DBB-02CC9E7AD28D}"/>
              </a:ext>
            </a:extLst>
          </p:cNvPr>
          <p:cNvSpPr txBox="1"/>
          <p:nvPr/>
        </p:nvSpPr>
        <p:spPr>
          <a:xfrm>
            <a:off x="556890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759CD79-D120-4467-9976-8EDE9A8AF51F}"/>
              </a:ext>
            </a:extLst>
          </p:cNvPr>
          <p:cNvSpPr txBox="1"/>
          <p:nvPr/>
        </p:nvSpPr>
        <p:spPr>
          <a:xfrm>
            <a:off x="8189159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seller_id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06003857-FB0F-489B-ADD0-1102A21C0712}"/>
              </a:ext>
            </a:extLst>
          </p:cNvPr>
          <p:cNvSpPr/>
          <p:nvPr/>
        </p:nvSpPr>
        <p:spPr>
          <a:xfrm flipH="1">
            <a:off x="2788031" y="1998367"/>
            <a:ext cx="1631648" cy="914400"/>
          </a:xfrm>
          <a:prstGeom prst="wedgeRoundRectCallout">
            <a:avLst>
              <a:gd name="adj1" fmla="val -47389"/>
              <a:gd name="adj2" fmla="val -85106"/>
              <a:gd name="adj3" fmla="val 16667"/>
            </a:avLst>
          </a:prstGeom>
          <a:solidFill>
            <a:srgbClr val="041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dirty="0"/>
              <a:t>informações do pagamento de cada ordem</a:t>
            </a:r>
          </a:p>
        </p:txBody>
      </p:sp>
    </p:spTree>
    <p:extLst>
      <p:ext uri="{BB962C8B-B14F-4D97-AF65-F5344CB8AC3E}">
        <p14:creationId xmlns:p14="http://schemas.microsoft.com/office/powerpoint/2010/main" val="230011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457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DADOS</a:t>
            </a:r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5059BEB2-5983-4EAB-B824-51E8BE4F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5" y="4922732"/>
            <a:ext cx="914400" cy="914400"/>
          </a:xfrm>
          <a:prstGeom prst="rect">
            <a:avLst/>
          </a:prstGeom>
        </p:spPr>
      </p:pic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A0C89BD2-11D4-4C4B-B14F-7843A201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3" y="4922732"/>
            <a:ext cx="914400" cy="914400"/>
          </a:xfrm>
          <a:prstGeom prst="rect">
            <a:avLst/>
          </a:prstGeom>
        </p:spPr>
      </p:pic>
      <p:pic>
        <p:nvPicPr>
          <p:cNvPr id="20" name="Gráfico 19" descr="Banco de dados com preenchimento sólido">
            <a:extLst>
              <a:ext uri="{FF2B5EF4-FFF2-40B4-BE49-F238E27FC236}">
                <a16:creationId xmlns:a16="http://schemas.microsoft.com/office/drawing/2014/main" id="{FDF33AC4-D913-4697-8129-5F7180E7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5" y="2972605"/>
            <a:ext cx="914400" cy="914400"/>
          </a:xfrm>
          <a:prstGeom prst="rect">
            <a:avLst/>
          </a:prstGeom>
        </p:spPr>
      </p:pic>
      <p:pic>
        <p:nvPicPr>
          <p:cNvPr id="21" name="Gráfico 20" descr="Banco de dados com preenchimento sólido">
            <a:extLst>
              <a:ext uri="{FF2B5EF4-FFF2-40B4-BE49-F238E27FC236}">
                <a16:creationId xmlns:a16="http://schemas.microsoft.com/office/drawing/2014/main" id="{E5E44395-3381-4822-B2BF-B0BE6F2A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5" y="2972605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 com preenchimento sólido">
            <a:extLst>
              <a:ext uri="{FF2B5EF4-FFF2-40B4-BE49-F238E27FC236}">
                <a16:creationId xmlns:a16="http://schemas.microsoft.com/office/drawing/2014/main" id="{197F110D-C2F2-422E-A533-DD35E134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6" y="2972605"/>
            <a:ext cx="914400" cy="914400"/>
          </a:xfrm>
          <a:prstGeom prst="rect">
            <a:avLst/>
          </a:prstGeom>
        </p:spPr>
      </p:pic>
      <p:pic>
        <p:nvPicPr>
          <p:cNvPr id="23" name="Gráfico 22" descr="Banco de dados com preenchimento sólido">
            <a:extLst>
              <a:ext uri="{FF2B5EF4-FFF2-40B4-BE49-F238E27FC236}">
                <a16:creationId xmlns:a16="http://schemas.microsoft.com/office/drawing/2014/main" id="{DF4EC440-7971-495B-8F1A-54339742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6" y="1027314"/>
            <a:ext cx="914400" cy="914400"/>
          </a:xfrm>
          <a:prstGeom prst="rect">
            <a:avLst/>
          </a:prstGeom>
        </p:spPr>
      </p:pic>
      <p:pic>
        <p:nvPicPr>
          <p:cNvPr id="24" name="Gráfico 23" descr="Banco de dados com preenchimento sólido">
            <a:extLst>
              <a:ext uri="{FF2B5EF4-FFF2-40B4-BE49-F238E27FC236}">
                <a16:creationId xmlns:a16="http://schemas.microsoft.com/office/drawing/2014/main" id="{669E1DCD-E72F-40E3-AC82-3D2B466D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6" y="1027314"/>
            <a:ext cx="914400" cy="914400"/>
          </a:xfrm>
          <a:prstGeom prst="rect">
            <a:avLst/>
          </a:prstGeom>
        </p:spPr>
      </p:pic>
      <p:pic>
        <p:nvPicPr>
          <p:cNvPr id="25" name="Gráfico 24" descr="Banco de dados com preenchimento sólido">
            <a:extLst>
              <a:ext uri="{FF2B5EF4-FFF2-40B4-BE49-F238E27FC236}">
                <a16:creationId xmlns:a16="http://schemas.microsoft.com/office/drawing/2014/main" id="{A6D04229-86C0-42D0-9EA8-8D09BCEE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736" y="2972605"/>
            <a:ext cx="914400" cy="914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87E630-FCEF-4E1A-ABB8-D0689697585B}"/>
              </a:ext>
            </a:extLst>
          </p:cNvPr>
          <p:cNvSpPr txBox="1"/>
          <p:nvPr/>
        </p:nvSpPr>
        <p:spPr>
          <a:xfrm>
            <a:off x="344139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olist_order_payments_dataset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96A064-42EA-4978-B0B4-A6A008701F0F}"/>
              </a:ext>
            </a:extLst>
          </p:cNvPr>
          <p:cNvSpPr txBox="1"/>
          <p:nvPr/>
        </p:nvSpPr>
        <p:spPr>
          <a:xfrm>
            <a:off x="606533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olist_products_dataset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0DA4196-BED9-4602-ACAB-A3A15B7D69AE}"/>
              </a:ext>
            </a:extLst>
          </p:cNvPr>
          <p:cNvSpPr txBox="1"/>
          <p:nvPr/>
        </p:nvSpPr>
        <p:spPr>
          <a:xfrm>
            <a:off x="6065338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olist_order_items_dataset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859BBEF-6C27-4EB9-B25A-D4B3CC14F39D}"/>
              </a:ext>
            </a:extLst>
          </p:cNvPr>
          <p:cNvSpPr txBox="1"/>
          <p:nvPr/>
        </p:nvSpPr>
        <p:spPr>
          <a:xfrm>
            <a:off x="868927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olist_sellers_dataset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37DB2AF-837E-4569-8454-9EEF1F441104}"/>
              </a:ext>
            </a:extLst>
          </p:cNvPr>
          <p:cNvSpPr txBox="1"/>
          <p:nvPr/>
        </p:nvSpPr>
        <p:spPr>
          <a:xfrm>
            <a:off x="3441397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olist_orders_dataset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86E72E-76D9-42C1-956A-8EDEDDEA7A27}"/>
              </a:ext>
            </a:extLst>
          </p:cNvPr>
          <p:cNvSpPr txBox="1"/>
          <p:nvPr/>
        </p:nvSpPr>
        <p:spPr>
          <a:xfrm>
            <a:off x="81745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olist_order_reviews_dataset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4B63C02-9700-42B9-8AE4-B400DD3CB24F}"/>
              </a:ext>
            </a:extLst>
          </p:cNvPr>
          <p:cNvSpPr txBox="1"/>
          <p:nvPr/>
        </p:nvSpPr>
        <p:spPr>
          <a:xfrm>
            <a:off x="3441397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olist_order_customer_dataset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61AEB-8DBA-4A13-A1A3-23523FCA5A22}"/>
              </a:ext>
            </a:extLst>
          </p:cNvPr>
          <p:cNvSpPr txBox="1"/>
          <p:nvPr/>
        </p:nvSpPr>
        <p:spPr>
          <a:xfrm>
            <a:off x="8689279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olist_geolocation_dataset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F16CD25-EA04-456C-9B79-4C8ADD42C110}"/>
              </a:ext>
            </a:extLst>
          </p:cNvPr>
          <p:cNvCxnSpPr>
            <a:cxnSpLocks/>
          </p:cNvCxnSpPr>
          <p:nvPr/>
        </p:nvCxnSpPr>
        <p:spPr>
          <a:xfrm>
            <a:off x="7409815" y="2317562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CB1A797-B926-4D3C-9092-D8DC81569B92}"/>
              </a:ext>
            </a:extLst>
          </p:cNvPr>
          <p:cNvCxnSpPr>
            <a:cxnSpLocks/>
          </p:cNvCxnSpPr>
          <p:nvPr/>
        </p:nvCxnSpPr>
        <p:spPr>
          <a:xfrm>
            <a:off x="4785873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14D4AC3-D4C1-4F4C-A03E-0A129A793AB7}"/>
              </a:ext>
            </a:extLst>
          </p:cNvPr>
          <p:cNvCxnSpPr>
            <a:cxnSpLocks/>
          </p:cNvCxnSpPr>
          <p:nvPr/>
        </p:nvCxnSpPr>
        <p:spPr>
          <a:xfrm>
            <a:off x="4785875" y="2319174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CEA70B3-C664-40B2-91C6-852131BEA609}"/>
              </a:ext>
            </a:extLst>
          </p:cNvPr>
          <p:cNvCxnSpPr>
            <a:cxnSpLocks/>
          </p:cNvCxnSpPr>
          <p:nvPr/>
        </p:nvCxnSpPr>
        <p:spPr>
          <a:xfrm>
            <a:off x="10033755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9D4ABD8-ABB0-4A7B-8F9D-19407A609FEA}"/>
              </a:ext>
            </a:extLst>
          </p:cNvPr>
          <p:cNvCxnSpPr>
            <a:cxnSpLocks/>
          </p:cNvCxnSpPr>
          <p:nvPr/>
        </p:nvCxnSpPr>
        <p:spPr>
          <a:xfrm flipH="1">
            <a:off x="5827844" y="3430611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19B08C1-9535-46F8-AEF3-E14B657EAB41}"/>
              </a:ext>
            </a:extLst>
          </p:cNvPr>
          <p:cNvCxnSpPr>
            <a:cxnSpLocks/>
          </p:cNvCxnSpPr>
          <p:nvPr/>
        </p:nvCxnSpPr>
        <p:spPr>
          <a:xfrm flipH="1">
            <a:off x="8451785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41364E02-5110-4C63-8678-AE7AF64CAE9B}"/>
              </a:ext>
            </a:extLst>
          </p:cNvPr>
          <p:cNvCxnSpPr>
            <a:cxnSpLocks/>
          </p:cNvCxnSpPr>
          <p:nvPr/>
        </p:nvCxnSpPr>
        <p:spPr>
          <a:xfrm flipH="1">
            <a:off x="3203904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DBDA312-AB16-4285-9938-E90A390BC523}"/>
              </a:ext>
            </a:extLst>
          </p:cNvPr>
          <p:cNvCxnSpPr>
            <a:cxnSpLocks/>
          </p:cNvCxnSpPr>
          <p:nvPr/>
        </p:nvCxnSpPr>
        <p:spPr>
          <a:xfrm flipH="1">
            <a:off x="6149814" y="5379932"/>
            <a:ext cx="252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C8E5747-0B26-48D8-A361-ED2DF4638A3D}"/>
              </a:ext>
            </a:extLst>
          </p:cNvPr>
          <p:cNvSpPr txBox="1"/>
          <p:nvPr/>
        </p:nvSpPr>
        <p:spPr>
          <a:xfrm>
            <a:off x="4782186" y="248745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18BA9ED-E9AE-4C2F-99ED-EF18A7F81FFA}"/>
              </a:ext>
            </a:extLst>
          </p:cNvPr>
          <p:cNvSpPr txBox="1"/>
          <p:nvPr/>
        </p:nvSpPr>
        <p:spPr>
          <a:xfrm>
            <a:off x="7409814" y="248024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product_id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21CA244-5C0B-4D86-8867-73D998FBA99B}"/>
              </a:ext>
            </a:extLst>
          </p:cNvPr>
          <p:cNvSpPr txBox="1"/>
          <p:nvPr/>
        </p:nvSpPr>
        <p:spPr>
          <a:xfrm>
            <a:off x="4782186" y="443432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customer_id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16058BD-FB0E-4812-8E93-F1C26E8F5977}"/>
              </a:ext>
            </a:extLst>
          </p:cNvPr>
          <p:cNvSpPr txBox="1"/>
          <p:nvPr/>
        </p:nvSpPr>
        <p:spPr>
          <a:xfrm>
            <a:off x="10030067" y="4427549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675C159-36EF-44A6-BE3C-88340F279B39}"/>
              </a:ext>
            </a:extLst>
          </p:cNvPr>
          <p:cNvSpPr txBox="1"/>
          <p:nvPr/>
        </p:nvSpPr>
        <p:spPr>
          <a:xfrm>
            <a:off x="6880878" y="516448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F998FAD-62FF-4D18-A6F3-1D6B39996F70}"/>
              </a:ext>
            </a:extLst>
          </p:cNvPr>
          <p:cNvSpPr txBox="1"/>
          <p:nvPr/>
        </p:nvSpPr>
        <p:spPr>
          <a:xfrm>
            <a:off x="294496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FD3EB37-02DE-4399-9DBB-02CC9E7AD28D}"/>
              </a:ext>
            </a:extLst>
          </p:cNvPr>
          <p:cNvSpPr txBox="1"/>
          <p:nvPr/>
        </p:nvSpPr>
        <p:spPr>
          <a:xfrm>
            <a:off x="556890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759CD79-D120-4467-9976-8EDE9A8AF51F}"/>
              </a:ext>
            </a:extLst>
          </p:cNvPr>
          <p:cNvSpPr txBox="1"/>
          <p:nvPr/>
        </p:nvSpPr>
        <p:spPr>
          <a:xfrm>
            <a:off x="8189159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seller_id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06003857-FB0F-489B-ADD0-1102A21C0712}"/>
              </a:ext>
            </a:extLst>
          </p:cNvPr>
          <p:cNvSpPr/>
          <p:nvPr/>
        </p:nvSpPr>
        <p:spPr>
          <a:xfrm flipH="1">
            <a:off x="209049" y="1998067"/>
            <a:ext cx="1631648" cy="914400"/>
          </a:xfrm>
          <a:prstGeom prst="wedgeRoundRectCallout">
            <a:avLst>
              <a:gd name="adj1" fmla="val -45656"/>
              <a:gd name="adj2" fmla="val 82500"/>
              <a:gd name="adj3" fmla="val 16667"/>
            </a:avLst>
          </a:prstGeom>
          <a:solidFill>
            <a:srgbClr val="041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dirty="0"/>
              <a:t>nota de avaliação das ordens e comentários</a:t>
            </a:r>
          </a:p>
        </p:txBody>
      </p:sp>
    </p:spTree>
    <p:extLst>
      <p:ext uri="{BB962C8B-B14F-4D97-AF65-F5344CB8AC3E}">
        <p14:creationId xmlns:p14="http://schemas.microsoft.com/office/powerpoint/2010/main" val="11258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457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DADOS</a:t>
            </a:r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5059BEB2-5983-4EAB-B824-51E8BE4F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5" y="4922732"/>
            <a:ext cx="914400" cy="914400"/>
          </a:xfrm>
          <a:prstGeom prst="rect">
            <a:avLst/>
          </a:prstGeom>
        </p:spPr>
      </p:pic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A0C89BD2-11D4-4C4B-B14F-7843A201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3" y="4922732"/>
            <a:ext cx="914400" cy="914400"/>
          </a:xfrm>
          <a:prstGeom prst="rect">
            <a:avLst/>
          </a:prstGeom>
        </p:spPr>
      </p:pic>
      <p:pic>
        <p:nvPicPr>
          <p:cNvPr id="20" name="Gráfico 19" descr="Banco de dados com preenchimento sólido">
            <a:extLst>
              <a:ext uri="{FF2B5EF4-FFF2-40B4-BE49-F238E27FC236}">
                <a16:creationId xmlns:a16="http://schemas.microsoft.com/office/drawing/2014/main" id="{FDF33AC4-D913-4697-8129-5F7180E7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5" y="2972605"/>
            <a:ext cx="914400" cy="914400"/>
          </a:xfrm>
          <a:prstGeom prst="rect">
            <a:avLst/>
          </a:prstGeom>
        </p:spPr>
      </p:pic>
      <p:pic>
        <p:nvPicPr>
          <p:cNvPr id="21" name="Gráfico 20" descr="Banco de dados com preenchimento sólido">
            <a:extLst>
              <a:ext uri="{FF2B5EF4-FFF2-40B4-BE49-F238E27FC236}">
                <a16:creationId xmlns:a16="http://schemas.microsoft.com/office/drawing/2014/main" id="{E5E44395-3381-4822-B2BF-B0BE6F2A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5" y="2972605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 com preenchimento sólido">
            <a:extLst>
              <a:ext uri="{FF2B5EF4-FFF2-40B4-BE49-F238E27FC236}">
                <a16:creationId xmlns:a16="http://schemas.microsoft.com/office/drawing/2014/main" id="{197F110D-C2F2-422E-A533-DD35E134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6" y="2972605"/>
            <a:ext cx="914400" cy="914400"/>
          </a:xfrm>
          <a:prstGeom prst="rect">
            <a:avLst/>
          </a:prstGeom>
        </p:spPr>
      </p:pic>
      <p:pic>
        <p:nvPicPr>
          <p:cNvPr id="23" name="Gráfico 22" descr="Banco de dados com preenchimento sólido">
            <a:extLst>
              <a:ext uri="{FF2B5EF4-FFF2-40B4-BE49-F238E27FC236}">
                <a16:creationId xmlns:a16="http://schemas.microsoft.com/office/drawing/2014/main" id="{DF4EC440-7971-495B-8F1A-54339742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6" y="1027314"/>
            <a:ext cx="914400" cy="914400"/>
          </a:xfrm>
          <a:prstGeom prst="rect">
            <a:avLst/>
          </a:prstGeom>
        </p:spPr>
      </p:pic>
      <p:pic>
        <p:nvPicPr>
          <p:cNvPr id="24" name="Gráfico 23" descr="Banco de dados com preenchimento sólido">
            <a:extLst>
              <a:ext uri="{FF2B5EF4-FFF2-40B4-BE49-F238E27FC236}">
                <a16:creationId xmlns:a16="http://schemas.microsoft.com/office/drawing/2014/main" id="{669E1DCD-E72F-40E3-AC82-3D2B466D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6" y="1027314"/>
            <a:ext cx="914400" cy="914400"/>
          </a:xfrm>
          <a:prstGeom prst="rect">
            <a:avLst/>
          </a:prstGeom>
        </p:spPr>
      </p:pic>
      <p:pic>
        <p:nvPicPr>
          <p:cNvPr id="25" name="Gráfico 24" descr="Banco de dados com preenchimento sólido">
            <a:extLst>
              <a:ext uri="{FF2B5EF4-FFF2-40B4-BE49-F238E27FC236}">
                <a16:creationId xmlns:a16="http://schemas.microsoft.com/office/drawing/2014/main" id="{A6D04229-86C0-42D0-9EA8-8D09BCEE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736" y="2972605"/>
            <a:ext cx="914400" cy="914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87E630-FCEF-4E1A-ABB8-D0689697585B}"/>
              </a:ext>
            </a:extLst>
          </p:cNvPr>
          <p:cNvSpPr txBox="1"/>
          <p:nvPr/>
        </p:nvSpPr>
        <p:spPr>
          <a:xfrm>
            <a:off x="344139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olist_order_payments_dataset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96A064-42EA-4978-B0B4-A6A008701F0F}"/>
              </a:ext>
            </a:extLst>
          </p:cNvPr>
          <p:cNvSpPr txBox="1"/>
          <p:nvPr/>
        </p:nvSpPr>
        <p:spPr>
          <a:xfrm>
            <a:off x="606533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olist_products_dataset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0DA4196-BED9-4602-ACAB-A3A15B7D69AE}"/>
              </a:ext>
            </a:extLst>
          </p:cNvPr>
          <p:cNvSpPr txBox="1"/>
          <p:nvPr/>
        </p:nvSpPr>
        <p:spPr>
          <a:xfrm>
            <a:off x="6065338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olist_order_items_dataset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859BBEF-6C27-4EB9-B25A-D4B3CC14F39D}"/>
              </a:ext>
            </a:extLst>
          </p:cNvPr>
          <p:cNvSpPr txBox="1"/>
          <p:nvPr/>
        </p:nvSpPr>
        <p:spPr>
          <a:xfrm>
            <a:off x="868927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olist_sellers_dataset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37DB2AF-837E-4569-8454-9EEF1F441104}"/>
              </a:ext>
            </a:extLst>
          </p:cNvPr>
          <p:cNvSpPr txBox="1"/>
          <p:nvPr/>
        </p:nvSpPr>
        <p:spPr>
          <a:xfrm>
            <a:off x="3441397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olist_orders_dataset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86E72E-76D9-42C1-956A-8EDEDDEA7A27}"/>
              </a:ext>
            </a:extLst>
          </p:cNvPr>
          <p:cNvSpPr txBox="1"/>
          <p:nvPr/>
        </p:nvSpPr>
        <p:spPr>
          <a:xfrm>
            <a:off x="81745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olist_order_reviews_dataset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4B63C02-9700-42B9-8AE4-B400DD3CB24F}"/>
              </a:ext>
            </a:extLst>
          </p:cNvPr>
          <p:cNvSpPr txBox="1"/>
          <p:nvPr/>
        </p:nvSpPr>
        <p:spPr>
          <a:xfrm>
            <a:off x="3441397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olist_order_customer_dataset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61AEB-8DBA-4A13-A1A3-23523FCA5A22}"/>
              </a:ext>
            </a:extLst>
          </p:cNvPr>
          <p:cNvSpPr txBox="1"/>
          <p:nvPr/>
        </p:nvSpPr>
        <p:spPr>
          <a:xfrm>
            <a:off x="8689279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olist_geolocation_dataset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F16CD25-EA04-456C-9B79-4C8ADD42C110}"/>
              </a:ext>
            </a:extLst>
          </p:cNvPr>
          <p:cNvCxnSpPr>
            <a:cxnSpLocks/>
          </p:cNvCxnSpPr>
          <p:nvPr/>
        </p:nvCxnSpPr>
        <p:spPr>
          <a:xfrm>
            <a:off x="7409815" y="2317562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CB1A797-B926-4D3C-9092-D8DC81569B92}"/>
              </a:ext>
            </a:extLst>
          </p:cNvPr>
          <p:cNvCxnSpPr>
            <a:cxnSpLocks/>
          </p:cNvCxnSpPr>
          <p:nvPr/>
        </p:nvCxnSpPr>
        <p:spPr>
          <a:xfrm>
            <a:off x="4785873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14D4AC3-D4C1-4F4C-A03E-0A129A793AB7}"/>
              </a:ext>
            </a:extLst>
          </p:cNvPr>
          <p:cNvCxnSpPr>
            <a:cxnSpLocks/>
          </p:cNvCxnSpPr>
          <p:nvPr/>
        </p:nvCxnSpPr>
        <p:spPr>
          <a:xfrm>
            <a:off x="4785875" y="2319174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CEA70B3-C664-40B2-91C6-852131BEA609}"/>
              </a:ext>
            </a:extLst>
          </p:cNvPr>
          <p:cNvCxnSpPr>
            <a:cxnSpLocks/>
          </p:cNvCxnSpPr>
          <p:nvPr/>
        </p:nvCxnSpPr>
        <p:spPr>
          <a:xfrm>
            <a:off x="10033755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9D4ABD8-ABB0-4A7B-8F9D-19407A609FEA}"/>
              </a:ext>
            </a:extLst>
          </p:cNvPr>
          <p:cNvCxnSpPr>
            <a:cxnSpLocks/>
          </p:cNvCxnSpPr>
          <p:nvPr/>
        </p:nvCxnSpPr>
        <p:spPr>
          <a:xfrm flipH="1">
            <a:off x="5827844" y="3430611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19B08C1-9535-46F8-AEF3-E14B657EAB41}"/>
              </a:ext>
            </a:extLst>
          </p:cNvPr>
          <p:cNvCxnSpPr>
            <a:cxnSpLocks/>
          </p:cNvCxnSpPr>
          <p:nvPr/>
        </p:nvCxnSpPr>
        <p:spPr>
          <a:xfrm flipH="1">
            <a:off x="8451785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41364E02-5110-4C63-8678-AE7AF64CAE9B}"/>
              </a:ext>
            </a:extLst>
          </p:cNvPr>
          <p:cNvCxnSpPr>
            <a:cxnSpLocks/>
          </p:cNvCxnSpPr>
          <p:nvPr/>
        </p:nvCxnSpPr>
        <p:spPr>
          <a:xfrm flipH="1">
            <a:off x="3203904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DBDA312-AB16-4285-9938-E90A390BC523}"/>
              </a:ext>
            </a:extLst>
          </p:cNvPr>
          <p:cNvCxnSpPr>
            <a:cxnSpLocks/>
          </p:cNvCxnSpPr>
          <p:nvPr/>
        </p:nvCxnSpPr>
        <p:spPr>
          <a:xfrm flipH="1">
            <a:off x="6149814" y="5379932"/>
            <a:ext cx="252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C8E5747-0B26-48D8-A361-ED2DF4638A3D}"/>
              </a:ext>
            </a:extLst>
          </p:cNvPr>
          <p:cNvSpPr txBox="1"/>
          <p:nvPr/>
        </p:nvSpPr>
        <p:spPr>
          <a:xfrm>
            <a:off x="4782186" y="248745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18BA9ED-E9AE-4C2F-99ED-EF18A7F81FFA}"/>
              </a:ext>
            </a:extLst>
          </p:cNvPr>
          <p:cNvSpPr txBox="1"/>
          <p:nvPr/>
        </p:nvSpPr>
        <p:spPr>
          <a:xfrm>
            <a:off x="7409814" y="248024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product_id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21CA244-5C0B-4D86-8867-73D998FBA99B}"/>
              </a:ext>
            </a:extLst>
          </p:cNvPr>
          <p:cNvSpPr txBox="1"/>
          <p:nvPr/>
        </p:nvSpPr>
        <p:spPr>
          <a:xfrm>
            <a:off x="4782186" y="443432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customer_id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16058BD-FB0E-4812-8E93-F1C26E8F5977}"/>
              </a:ext>
            </a:extLst>
          </p:cNvPr>
          <p:cNvSpPr txBox="1"/>
          <p:nvPr/>
        </p:nvSpPr>
        <p:spPr>
          <a:xfrm>
            <a:off x="10030067" y="4427549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675C159-36EF-44A6-BE3C-88340F279B39}"/>
              </a:ext>
            </a:extLst>
          </p:cNvPr>
          <p:cNvSpPr txBox="1"/>
          <p:nvPr/>
        </p:nvSpPr>
        <p:spPr>
          <a:xfrm>
            <a:off x="6880878" y="516448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F998FAD-62FF-4D18-A6F3-1D6B39996F70}"/>
              </a:ext>
            </a:extLst>
          </p:cNvPr>
          <p:cNvSpPr txBox="1"/>
          <p:nvPr/>
        </p:nvSpPr>
        <p:spPr>
          <a:xfrm>
            <a:off x="294496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FD3EB37-02DE-4399-9DBB-02CC9E7AD28D}"/>
              </a:ext>
            </a:extLst>
          </p:cNvPr>
          <p:cNvSpPr txBox="1"/>
          <p:nvPr/>
        </p:nvSpPr>
        <p:spPr>
          <a:xfrm>
            <a:off x="556890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759CD79-D120-4467-9976-8EDE9A8AF51F}"/>
              </a:ext>
            </a:extLst>
          </p:cNvPr>
          <p:cNvSpPr txBox="1"/>
          <p:nvPr/>
        </p:nvSpPr>
        <p:spPr>
          <a:xfrm>
            <a:off x="8189159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seller_id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06003857-FB0F-489B-ADD0-1102A21C0712}"/>
              </a:ext>
            </a:extLst>
          </p:cNvPr>
          <p:cNvSpPr/>
          <p:nvPr/>
        </p:nvSpPr>
        <p:spPr>
          <a:xfrm flipH="1">
            <a:off x="2700886" y="2015833"/>
            <a:ext cx="1631648" cy="914400"/>
          </a:xfrm>
          <a:prstGeom prst="wedgeRoundRectCallout">
            <a:avLst>
              <a:gd name="adj1" fmla="val -45656"/>
              <a:gd name="adj2" fmla="val 82500"/>
              <a:gd name="adj3" fmla="val 16667"/>
            </a:avLst>
          </a:prstGeom>
          <a:solidFill>
            <a:srgbClr val="041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dirty="0"/>
              <a:t>informações das ordens, clientes e datas</a:t>
            </a:r>
          </a:p>
        </p:txBody>
      </p:sp>
    </p:spTree>
    <p:extLst>
      <p:ext uri="{BB962C8B-B14F-4D97-AF65-F5344CB8AC3E}">
        <p14:creationId xmlns:p14="http://schemas.microsoft.com/office/powerpoint/2010/main" val="348030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457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DADOS</a:t>
            </a:r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5059BEB2-5983-4EAB-B824-51E8BE4F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5" y="4922732"/>
            <a:ext cx="914400" cy="914400"/>
          </a:xfrm>
          <a:prstGeom prst="rect">
            <a:avLst/>
          </a:prstGeom>
        </p:spPr>
      </p:pic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A0C89BD2-11D4-4C4B-B14F-7843A201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3" y="4922732"/>
            <a:ext cx="914400" cy="914400"/>
          </a:xfrm>
          <a:prstGeom prst="rect">
            <a:avLst/>
          </a:prstGeom>
        </p:spPr>
      </p:pic>
      <p:pic>
        <p:nvPicPr>
          <p:cNvPr id="20" name="Gráfico 19" descr="Banco de dados com preenchimento sólido">
            <a:extLst>
              <a:ext uri="{FF2B5EF4-FFF2-40B4-BE49-F238E27FC236}">
                <a16:creationId xmlns:a16="http://schemas.microsoft.com/office/drawing/2014/main" id="{FDF33AC4-D913-4697-8129-5F7180E7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5" y="2972605"/>
            <a:ext cx="914400" cy="914400"/>
          </a:xfrm>
          <a:prstGeom prst="rect">
            <a:avLst/>
          </a:prstGeom>
        </p:spPr>
      </p:pic>
      <p:pic>
        <p:nvPicPr>
          <p:cNvPr id="21" name="Gráfico 20" descr="Banco de dados com preenchimento sólido">
            <a:extLst>
              <a:ext uri="{FF2B5EF4-FFF2-40B4-BE49-F238E27FC236}">
                <a16:creationId xmlns:a16="http://schemas.microsoft.com/office/drawing/2014/main" id="{E5E44395-3381-4822-B2BF-B0BE6F2A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5" y="2972605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 com preenchimento sólido">
            <a:extLst>
              <a:ext uri="{FF2B5EF4-FFF2-40B4-BE49-F238E27FC236}">
                <a16:creationId xmlns:a16="http://schemas.microsoft.com/office/drawing/2014/main" id="{197F110D-C2F2-422E-A533-DD35E134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6" y="2972605"/>
            <a:ext cx="914400" cy="914400"/>
          </a:xfrm>
          <a:prstGeom prst="rect">
            <a:avLst/>
          </a:prstGeom>
        </p:spPr>
      </p:pic>
      <p:pic>
        <p:nvPicPr>
          <p:cNvPr id="23" name="Gráfico 22" descr="Banco de dados com preenchimento sólido">
            <a:extLst>
              <a:ext uri="{FF2B5EF4-FFF2-40B4-BE49-F238E27FC236}">
                <a16:creationId xmlns:a16="http://schemas.microsoft.com/office/drawing/2014/main" id="{DF4EC440-7971-495B-8F1A-54339742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6" y="1027314"/>
            <a:ext cx="914400" cy="914400"/>
          </a:xfrm>
          <a:prstGeom prst="rect">
            <a:avLst/>
          </a:prstGeom>
        </p:spPr>
      </p:pic>
      <p:pic>
        <p:nvPicPr>
          <p:cNvPr id="24" name="Gráfico 23" descr="Banco de dados com preenchimento sólido">
            <a:extLst>
              <a:ext uri="{FF2B5EF4-FFF2-40B4-BE49-F238E27FC236}">
                <a16:creationId xmlns:a16="http://schemas.microsoft.com/office/drawing/2014/main" id="{669E1DCD-E72F-40E3-AC82-3D2B466D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6" y="1027314"/>
            <a:ext cx="914400" cy="914400"/>
          </a:xfrm>
          <a:prstGeom prst="rect">
            <a:avLst/>
          </a:prstGeom>
        </p:spPr>
      </p:pic>
      <p:pic>
        <p:nvPicPr>
          <p:cNvPr id="25" name="Gráfico 24" descr="Banco de dados com preenchimento sólido">
            <a:extLst>
              <a:ext uri="{FF2B5EF4-FFF2-40B4-BE49-F238E27FC236}">
                <a16:creationId xmlns:a16="http://schemas.microsoft.com/office/drawing/2014/main" id="{A6D04229-86C0-42D0-9EA8-8D09BCEE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736" y="2972605"/>
            <a:ext cx="914400" cy="914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87E630-FCEF-4E1A-ABB8-D0689697585B}"/>
              </a:ext>
            </a:extLst>
          </p:cNvPr>
          <p:cNvSpPr txBox="1"/>
          <p:nvPr/>
        </p:nvSpPr>
        <p:spPr>
          <a:xfrm>
            <a:off x="344139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olist_order_payments_dataset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96A064-42EA-4978-B0B4-A6A008701F0F}"/>
              </a:ext>
            </a:extLst>
          </p:cNvPr>
          <p:cNvSpPr txBox="1"/>
          <p:nvPr/>
        </p:nvSpPr>
        <p:spPr>
          <a:xfrm>
            <a:off x="606533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olist_products_dataset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0DA4196-BED9-4602-ACAB-A3A15B7D69AE}"/>
              </a:ext>
            </a:extLst>
          </p:cNvPr>
          <p:cNvSpPr txBox="1"/>
          <p:nvPr/>
        </p:nvSpPr>
        <p:spPr>
          <a:xfrm>
            <a:off x="6065338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olist_order_items_dataset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859BBEF-6C27-4EB9-B25A-D4B3CC14F39D}"/>
              </a:ext>
            </a:extLst>
          </p:cNvPr>
          <p:cNvSpPr txBox="1"/>
          <p:nvPr/>
        </p:nvSpPr>
        <p:spPr>
          <a:xfrm>
            <a:off x="868927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olist_sellers_dataset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37DB2AF-837E-4569-8454-9EEF1F441104}"/>
              </a:ext>
            </a:extLst>
          </p:cNvPr>
          <p:cNvSpPr txBox="1"/>
          <p:nvPr/>
        </p:nvSpPr>
        <p:spPr>
          <a:xfrm>
            <a:off x="3441397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olist_orders_dataset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86E72E-76D9-42C1-956A-8EDEDDEA7A27}"/>
              </a:ext>
            </a:extLst>
          </p:cNvPr>
          <p:cNvSpPr txBox="1"/>
          <p:nvPr/>
        </p:nvSpPr>
        <p:spPr>
          <a:xfrm>
            <a:off x="81745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olist_order_reviews_dataset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4B63C02-9700-42B9-8AE4-B400DD3CB24F}"/>
              </a:ext>
            </a:extLst>
          </p:cNvPr>
          <p:cNvSpPr txBox="1"/>
          <p:nvPr/>
        </p:nvSpPr>
        <p:spPr>
          <a:xfrm>
            <a:off x="3441397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olist_order_customer_dataset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61AEB-8DBA-4A13-A1A3-23523FCA5A22}"/>
              </a:ext>
            </a:extLst>
          </p:cNvPr>
          <p:cNvSpPr txBox="1"/>
          <p:nvPr/>
        </p:nvSpPr>
        <p:spPr>
          <a:xfrm>
            <a:off x="8689279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olist_geolocation_dataset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F16CD25-EA04-456C-9B79-4C8ADD42C110}"/>
              </a:ext>
            </a:extLst>
          </p:cNvPr>
          <p:cNvCxnSpPr>
            <a:cxnSpLocks/>
          </p:cNvCxnSpPr>
          <p:nvPr/>
        </p:nvCxnSpPr>
        <p:spPr>
          <a:xfrm>
            <a:off x="7409815" y="2317562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CB1A797-B926-4D3C-9092-D8DC81569B92}"/>
              </a:ext>
            </a:extLst>
          </p:cNvPr>
          <p:cNvCxnSpPr>
            <a:cxnSpLocks/>
          </p:cNvCxnSpPr>
          <p:nvPr/>
        </p:nvCxnSpPr>
        <p:spPr>
          <a:xfrm>
            <a:off x="4785873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14D4AC3-D4C1-4F4C-A03E-0A129A793AB7}"/>
              </a:ext>
            </a:extLst>
          </p:cNvPr>
          <p:cNvCxnSpPr>
            <a:cxnSpLocks/>
          </p:cNvCxnSpPr>
          <p:nvPr/>
        </p:nvCxnSpPr>
        <p:spPr>
          <a:xfrm>
            <a:off x="4785875" y="2319174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CEA70B3-C664-40B2-91C6-852131BEA609}"/>
              </a:ext>
            </a:extLst>
          </p:cNvPr>
          <p:cNvCxnSpPr>
            <a:cxnSpLocks/>
          </p:cNvCxnSpPr>
          <p:nvPr/>
        </p:nvCxnSpPr>
        <p:spPr>
          <a:xfrm>
            <a:off x="10033755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9D4ABD8-ABB0-4A7B-8F9D-19407A609FEA}"/>
              </a:ext>
            </a:extLst>
          </p:cNvPr>
          <p:cNvCxnSpPr>
            <a:cxnSpLocks/>
          </p:cNvCxnSpPr>
          <p:nvPr/>
        </p:nvCxnSpPr>
        <p:spPr>
          <a:xfrm flipH="1">
            <a:off x="5827844" y="3430611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19B08C1-9535-46F8-AEF3-E14B657EAB41}"/>
              </a:ext>
            </a:extLst>
          </p:cNvPr>
          <p:cNvCxnSpPr>
            <a:cxnSpLocks/>
          </p:cNvCxnSpPr>
          <p:nvPr/>
        </p:nvCxnSpPr>
        <p:spPr>
          <a:xfrm flipH="1">
            <a:off x="8451785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41364E02-5110-4C63-8678-AE7AF64CAE9B}"/>
              </a:ext>
            </a:extLst>
          </p:cNvPr>
          <p:cNvCxnSpPr>
            <a:cxnSpLocks/>
          </p:cNvCxnSpPr>
          <p:nvPr/>
        </p:nvCxnSpPr>
        <p:spPr>
          <a:xfrm flipH="1">
            <a:off x="3203904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DBDA312-AB16-4285-9938-E90A390BC523}"/>
              </a:ext>
            </a:extLst>
          </p:cNvPr>
          <p:cNvCxnSpPr>
            <a:cxnSpLocks/>
          </p:cNvCxnSpPr>
          <p:nvPr/>
        </p:nvCxnSpPr>
        <p:spPr>
          <a:xfrm flipH="1">
            <a:off x="6149814" y="5379932"/>
            <a:ext cx="252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C8E5747-0B26-48D8-A361-ED2DF4638A3D}"/>
              </a:ext>
            </a:extLst>
          </p:cNvPr>
          <p:cNvSpPr txBox="1"/>
          <p:nvPr/>
        </p:nvSpPr>
        <p:spPr>
          <a:xfrm>
            <a:off x="4782186" y="248745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18BA9ED-E9AE-4C2F-99ED-EF18A7F81FFA}"/>
              </a:ext>
            </a:extLst>
          </p:cNvPr>
          <p:cNvSpPr txBox="1"/>
          <p:nvPr/>
        </p:nvSpPr>
        <p:spPr>
          <a:xfrm>
            <a:off x="7409814" y="248024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product_id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21CA244-5C0B-4D86-8867-73D998FBA99B}"/>
              </a:ext>
            </a:extLst>
          </p:cNvPr>
          <p:cNvSpPr txBox="1"/>
          <p:nvPr/>
        </p:nvSpPr>
        <p:spPr>
          <a:xfrm>
            <a:off x="4782186" y="443432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customer_id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16058BD-FB0E-4812-8E93-F1C26E8F5977}"/>
              </a:ext>
            </a:extLst>
          </p:cNvPr>
          <p:cNvSpPr txBox="1"/>
          <p:nvPr/>
        </p:nvSpPr>
        <p:spPr>
          <a:xfrm>
            <a:off x="10030067" y="4427549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675C159-36EF-44A6-BE3C-88340F279B39}"/>
              </a:ext>
            </a:extLst>
          </p:cNvPr>
          <p:cNvSpPr txBox="1"/>
          <p:nvPr/>
        </p:nvSpPr>
        <p:spPr>
          <a:xfrm>
            <a:off x="6880878" y="516448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F998FAD-62FF-4D18-A6F3-1D6B39996F70}"/>
              </a:ext>
            </a:extLst>
          </p:cNvPr>
          <p:cNvSpPr txBox="1"/>
          <p:nvPr/>
        </p:nvSpPr>
        <p:spPr>
          <a:xfrm>
            <a:off x="294496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FD3EB37-02DE-4399-9DBB-02CC9E7AD28D}"/>
              </a:ext>
            </a:extLst>
          </p:cNvPr>
          <p:cNvSpPr txBox="1"/>
          <p:nvPr/>
        </p:nvSpPr>
        <p:spPr>
          <a:xfrm>
            <a:off x="556890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759CD79-D120-4467-9976-8EDE9A8AF51F}"/>
              </a:ext>
            </a:extLst>
          </p:cNvPr>
          <p:cNvSpPr txBox="1"/>
          <p:nvPr/>
        </p:nvSpPr>
        <p:spPr>
          <a:xfrm>
            <a:off x="8189159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seller_id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06003857-FB0F-489B-ADD0-1102A21C0712}"/>
              </a:ext>
            </a:extLst>
          </p:cNvPr>
          <p:cNvSpPr/>
          <p:nvPr/>
        </p:nvSpPr>
        <p:spPr>
          <a:xfrm>
            <a:off x="8163748" y="2141685"/>
            <a:ext cx="1631648" cy="914400"/>
          </a:xfrm>
          <a:prstGeom prst="wedgeRoundRectCallout">
            <a:avLst>
              <a:gd name="adj1" fmla="val -47389"/>
              <a:gd name="adj2" fmla="val -85106"/>
              <a:gd name="adj3" fmla="val 16667"/>
            </a:avLst>
          </a:prstGeom>
          <a:solidFill>
            <a:srgbClr val="041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dirty="0"/>
              <a:t>informações dos produtos e categorias</a:t>
            </a:r>
          </a:p>
        </p:txBody>
      </p:sp>
    </p:spTree>
    <p:extLst>
      <p:ext uri="{BB962C8B-B14F-4D97-AF65-F5344CB8AC3E}">
        <p14:creationId xmlns:p14="http://schemas.microsoft.com/office/powerpoint/2010/main" val="3044201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457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DADOS</a:t>
            </a:r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5059BEB2-5983-4EAB-B824-51E8BE4F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5" y="4922732"/>
            <a:ext cx="914400" cy="914400"/>
          </a:xfrm>
          <a:prstGeom prst="rect">
            <a:avLst/>
          </a:prstGeom>
        </p:spPr>
      </p:pic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A0C89BD2-11D4-4C4B-B14F-7843A201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3" y="4922732"/>
            <a:ext cx="914400" cy="914400"/>
          </a:xfrm>
          <a:prstGeom prst="rect">
            <a:avLst/>
          </a:prstGeom>
        </p:spPr>
      </p:pic>
      <p:pic>
        <p:nvPicPr>
          <p:cNvPr id="20" name="Gráfico 19" descr="Banco de dados com preenchimento sólido">
            <a:extLst>
              <a:ext uri="{FF2B5EF4-FFF2-40B4-BE49-F238E27FC236}">
                <a16:creationId xmlns:a16="http://schemas.microsoft.com/office/drawing/2014/main" id="{FDF33AC4-D913-4697-8129-5F7180E7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5" y="2972605"/>
            <a:ext cx="914400" cy="914400"/>
          </a:xfrm>
          <a:prstGeom prst="rect">
            <a:avLst/>
          </a:prstGeom>
        </p:spPr>
      </p:pic>
      <p:pic>
        <p:nvPicPr>
          <p:cNvPr id="21" name="Gráfico 20" descr="Banco de dados com preenchimento sólido">
            <a:extLst>
              <a:ext uri="{FF2B5EF4-FFF2-40B4-BE49-F238E27FC236}">
                <a16:creationId xmlns:a16="http://schemas.microsoft.com/office/drawing/2014/main" id="{E5E44395-3381-4822-B2BF-B0BE6F2A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5" y="2972605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 com preenchimento sólido">
            <a:extLst>
              <a:ext uri="{FF2B5EF4-FFF2-40B4-BE49-F238E27FC236}">
                <a16:creationId xmlns:a16="http://schemas.microsoft.com/office/drawing/2014/main" id="{197F110D-C2F2-422E-A533-DD35E134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6" y="2972605"/>
            <a:ext cx="914400" cy="914400"/>
          </a:xfrm>
          <a:prstGeom prst="rect">
            <a:avLst/>
          </a:prstGeom>
        </p:spPr>
      </p:pic>
      <p:pic>
        <p:nvPicPr>
          <p:cNvPr id="23" name="Gráfico 22" descr="Banco de dados com preenchimento sólido">
            <a:extLst>
              <a:ext uri="{FF2B5EF4-FFF2-40B4-BE49-F238E27FC236}">
                <a16:creationId xmlns:a16="http://schemas.microsoft.com/office/drawing/2014/main" id="{DF4EC440-7971-495B-8F1A-54339742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6" y="1027314"/>
            <a:ext cx="914400" cy="914400"/>
          </a:xfrm>
          <a:prstGeom prst="rect">
            <a:avLst/>
          </a:prstGeom>
        </p:spPr>
      </p:pic>
      <p:pic>
        <p:nvPicPr>
          <p:cNvPr id="24" name="Gráfico 23" descr="Banco de dados com preenchimento sólido">
            <a:extLst>
              <a:ext uri="{FF2B5EF4-FFF2-40B4-BE49-F238E27FC236}">
                <a16:creationId xmlns:a16="http://schemas.microsoft.com/office/drawing/2014/main" id="{669E1DCD-E72F-40E3-AC82-3D2B466D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6" y="1027314"/>
            <a:ext cx="914400" cy="914400"/>
          </a:xfrm>
          <a:prstGeom prst="rect">
            <a:avLst/>
          </a:prstGeom>
        </p:spPr>
      </p:pic>
      <p:pic>
        <p:nvPicPr>
          <p:cNvPr id="25" name="Gráfico 24" descr="Banco de dados com preenchimento sólido">
            <a:extLst>
              <a:ext uri="{FF2B5EF4-FFF2-40B4-BE49-F238E27FC236}">
                <a16:creationId xmlns:a16="http://schemas.microsoft.com/office/drawing/2014/main" id="{A6D04229-86C0-42D0-9EA8-8D09BCEE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736" y="2972605"/>
            <a:ext cx="914400" cy="914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87E630-FCEF-4E1A-ABB8-D0689697585B}"/>
              </a:ext>
            </a:extLst>
          </p:cNvPr>
          <p:cNvSpPr txBox="1"/>
          <p:nvPr/>
        </p:nvSpPr>
        <p:spPr>
          <a:xfrm>
            <a:off x="344139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olist_order_payments_dataset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96A064-42EA-4978-B0B4-A6A008701F0F}"/>
              </a:ext>
            </a:extLst>
          </p:cNvPr>
          <p:cNvSpPr txBox="1"/>
          <p:nvPr/>
        </p:nvSpPr>
        <p:spPr>
          <a:xfrm>
            <a:off x="606533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olist_products_dataset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0DA4196-BED9-4602-ACAB-A3A15B7D69AE}"/>
              </a:ext>
            </a:extLst>
          </p:cNvPr>
          <p:cNvSpPr txBox="1"/>
          <p:nvPr/>
        </p:nvSpPr>
        <p:spPr>
          <a:xfrm>
            <a:off x="6065338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olist_order_items_dataset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859BBEF-6C27-4EB9-B25A-D4B3CC14F39D}"/>
              </a:ext>
            </a:extLst>
          </p:cNvPr>
          <p:cNvSpPr txBox="1"/>
          <p:nvPr/>
        </p:nvSpPr>
        <p:spPr>
          <a:xfrm>
            <a:off x="868927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olist_sellers_dataset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37DB2AF-837E-4569-8454-9EEF1F441104}"/>
              </a:ext>
            </a:extLst>
          </p:cNvPr>
          <p:cNvSpPr txBox="1"/>
          <p:nvPr/>
        </p:nvSpPr>
        <p:spPr>
          <a:xfrm>
            <a:off x="3441397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olist_orders_dataset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86E72E-76D9-42C1-956A-8EDEDDEA7A27}"/>
              </a:ext>
            </a:extLst>
          </p:cNvPr>
          <p:cNvSpPr txBox="1"/>
          <p:nvPr/>
        </p:nvSpPr>
        <p:spPr>
          <a:xfrm>
            <a:off x="81745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olist_order_reviews_dataset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4B63C02-9700-42B9-8AE4-B400DD3CB24F}"/>
              </a:ext>
            </a:extLst>
          </p:cNvPr>
          <p:cNvSpPr txBox="1"/>
          <p:nvPr/>
        </p:nvSpPr>
        <p:spPr>
          <a:xfrm>
            <a:off x="3441397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olist_order_customer_dataset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61AEB-8DBA-4A13-A1A3-23523FCA5A22}"/>
              </a:ext>
            </a:extLst>
          </p:cNvPr>
          <p:cNvSpPr txBox="1"/>
          <p:nvPr/>
        </p:nvSpPr>
        <p:spPr>
          <a:xfrm>
            <a:off x="8689279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olist_geolocation_dataset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F16CD25-EA04-456C-9B79-4C8ADD42C110}"/>
              </a:ext>
            </a:extLst>
          </p:cNvPr>
          <p:cNvCxnSpPr>
            <a:cxnSpLocks/>
          </p:cNvCxnSpPr>
          <p:nvPr/>
        </p:nvCxnSpPr>
        <p:spPr>
          <a:xfrm>
            <a:off x="7409815" y="2317562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CB1A797-B926-4D3C-9092-D8DC81569B92}"/>
              </a:ext>
            </a:extLst>
          </p:cNvPr>
          <p:cNvCxnSpPr>
            <a:cxnSpLocks/>
          </p:cNvCxnSpPr>
          <p:nvPr/>
        </p:nvCxnSpPr>
        <p:spPr>
          <a:xfrm>
            <a:off x="4785873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14D4AC3-D4C1-4F4C-A03E-0A129A793AB7}"/>
              </a:ext>
            </a:extLst>
          </p:cNvPr>
          <p:cNvCxnSpPr>
            <a:cxnSpLocks/>
          </p:cNvCxnSpPr>
          <p:nvPr/>
        </p:nvCxnSpPr>
        <p:spPr>
          <a:xfrm>
            <a:off x="4785875" y="2319174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CEA70B3-C664-40B2-91C6-852131BEA609}"/>
              </a:ext>
            </a:extLst>
          </p:cNvPr>
          <p:cNvCxnSpPr>
            <a:cxnSpLocks/>
          </p:cNvCxnSpPr>
          <p:nvPr/>
        </p:nvCxnSpPr>
        <p:spPr>
          <a:xfrm>
            <a:off x="10033755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9D4ABD8-ABB0-4A7B-8F9D-19407A609FEA}"/>
              </a:ext>
            </a:extLst>
          </p:cNvPr>
          <p:cNvCxnSpPr>
            <a:cxnSpLocks/>
          </p:cNvCxnSpPr>
          <p:nvPr/>
        </p:nvCxnSpPr>
        <p:spPr>
          <a:xfrm flipH="1">
            <a:off x="5827844" y="3430611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19B08C1-9535-46F8-AEF3-E14B657EAB41}"/>
              </a:ext>
            </a:extLst>
          </p:cNvPr>
          <p:cNvCxnSpPr>
            <a:cxnSpLocks/>
          </p:cNvCxnSpPr>
          <p:nvPr/>
        </p:nvCxnSpPr>
        <p:spPr>
          <a:xfrm flipH="1">
            <a:off x="8451785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41364E02-5110-4C63-8678-AE7AF64CAE9B}"/>
              </a:ext>
            </a:extLst>
          </p:cNvPr>
          <p:cNvCxnSpPr>
            <a:cxnSpLocks/>
          </p:cNvCxnSpPr>
          <p:nvPr/>
        </p:nvCxnSpPr>
        <p:spPr>
          <a:xfrm flipH="1">
            <a:off x="3203904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DBDA312-AB16-4285-9938-E90A390BC523}"/>
              </a:ext>
            </a:extLst>
          </p:cNvPr>
          <p:cNvCxnSpPr>
            <a:cxnSpLocks/>
          </p:cNvCxnSpPr>
          <p:nvPr/>
        </p:nvCxnSpPr>
        <p:spPr>
          <a:xfrm flipH="1">
            <a:off x="6149814" y="5379932"/>
            <a:ext cx="252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C8E5747-0B26-48D8-A361-ED2DF4638A3D}"/>
              </a:ext>
            </a:extLst>
          </p:cNvPr>
          <p:cNvSpPr txBox="1"/>
          <p:nvPr/>
        </p:nvSpPr>
        <p:spPr>
          <a:xfrm>
            <a:off x="4782186" y="248745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18BA9ED-E9AE-4C2F-99ED-EF18A7F81FFA}"/>
              </a:ext>
            </a:extLst>
          </p:cNvPr>
          <p:cNvSpPr txBox="1"/>
          <p:nvPr/>
        </p:nvSpPr>
        <p:spPr>
          <a:xfrm>
            <a:off x="7409814" y="248024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product_id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21CA244-5C0B-4D86-8867-73D998FBA99B}"/>
              </a:ext>
            </a:extLst>
          </p:cNvPr>
          <p:cNvSpPr txBox="1"/>
          <p:nvPr/>
        </p:nvSpPr>
        <p:spPr>
          <a:xfrm>
            <a:off x="4782186" y="443432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customer_id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16058BD-FB0E-4812-8E93-F1C26E8F5977}"/>
              </a:ext>
            </a:extLst>
          </p:cNvPr>
          <p:cNvSpPr txBox="1"/>
          <p:nvPr/>
        </p:nvSpPr>
        <p:spPr>
          <a:xfrm>
            <a:off x="10030067" y="4427549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675C159-36EF-44A6-BE3C-88340F279B39}"/>
              </a:ext>
            </a:extLst>
          </p:cNvPr>
          <p:cNvSpPr txBox="1"/>
          <p:nvPr/>
        </p:nvSpPr>
        <p:spPr>
          <a:xfrm>
            <a:off x="6880878" y="516448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F998FAD-62FF-4D18-A6F3-1D6B39996F70}"/>
              </a:ext>
            </a:extLst>
          </p:cNvPr>
          <p:cNvSpPr txBox="1"/>
          <p:nvPr/>
        </p:nvSpPr>
        <p:spPr>
          <a:xfrm>
            <a:off x="294496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FD3EB37-02DE-4399-9DBB-02CC9E7AD28D}"/>
              </a:ext>
            </a:extLst>
          </p:cNvPr>
          <p:cNvSpPr txBox="1"/>
          <p:nvPr/>
        </p:nvSpPr>
        <p:spPr>
          <a:xfrm>
            <a:off x="556890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759CD79-D120-4467-9976-8EDE9A8AF51F}"/>
              </a:ext>
            </a:extLst>
          </p:cNvPr>
          <p:cNvSpPr txBox="1"/>
          <p:nvPr/>
        </p:nvSpPr>
        <p:spPr>
          <a:xfrm>
            <a:off x="8189159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seller_id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06003857-FB0F-489B-ADD0-1102A21C0712}"/>
              </a:ext>
            </a:extLst>
          </p:cNvPr>
          <p:cNvSpPr/>
          <p:nvPr/>
        </p:nvSpPr>
        <p:spPr>
          <a:xfrm flipH="1">
            <a:off x="7944907" y="2023542"/>
            <a:ext cx="1631648" cy="914400"/>
          </a:xfrm>
          <a:prstGeom prst="wedgeRoundRectCallout">
            <a:avLst>
              <a:gd name="adj1" fmla="val -45656"/>
              <a:gd name="adj2" fmla="val 82500"/>
              <a:gd name="adj3" fmla="val 16667"/>
            </a:avLst>
          </a:prstGeom>
          <a:solidFill>
            <a:srgbClr val="041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dirty="0"/>
              <a:t>informações de vendedores e respectivas localizações</a:t>
            </a:r>
          </a:p>
        </p:txBody>
      </p:sp>
    </p:spTree>
    <p:extLst>
      <p:ext uri="{BB962C8B-B14F-4D97-AF65-F5344CB8AC3E}">
        <p14:creationId xmlns:p14="http://schemas.microsoft.com/office/powerpoint/2010/main" val="138033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ariável - ícones de negócios e finanças grátis">
            <a:extLst>
              <a:ext uri="{FF2B5EF4-FFF2-40B4-BE49-F238E27FC236}">
                <a16:creationId xmlns:a16="http://schemas.microsoft.com/office/drawing/2014/main" id="{139B0A0E-F2C3-4164-A208-48B72B2C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155" y="1596221"/>
            <a:ext cx="672845" cy="67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662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TRATAMENTO DE DADOS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67234BF-D70F-40C0-A9D7-9AC8E94518B3}"/>
              </a:ext>
            </a:extLst>
          </p:cNvPr>
          <p:cNvSpPr txBox="1"/>
          <p:nvPr/>
        </p:nvSpPr>
        <p:spPr>
          <a:xfrm>
            <a:off x="6861000" y="2492539"/>
            <a:ext cx="487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spcBef>
                <a:spcPts val="2400"/>
              </a:spcBef>
              <a:spcAft>
                <a:spcPts val="2400"/>
              </a:spcAft>
              <a:defRPr sz="24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DISTÂNCIA MÉDIA</a:t>
            </a:r>
          </a:p>
          <a:p>
            <a:r>
              <a:rPr lang="pt-BR" dirty="0"/>
              <a:t>ATRASOS NA POSTAGEM (%)</a:t>
            </a:r>
          </a:p>
          <a:p>
            <a:r>
              <a:rPr lang="pt-BR" dirty="0"/>
              <a:t>ATRASOS NA ENTREGA (%)</a:t>
            </a:r>
          </a:p>
          <a:p>
            <a:r>
              <a:rPr lang="pt-BR" dirty="0"/>
              <a:t>SCORE MÉDIO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60A59BA-30E9-444A-82C3-509811AA54C6}"/>
              </a:ext>
            </a:extLst>
          </p:cNvPr>
          <p:cNvSpPr txBox="1"/>
          <p:nvPr/>
        </p:nvSpPr>
        <p:spPr>
          <a:xfrm>
            <a:off x="611911" y="3108092"/>
            <a:ext cx="487217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pt-BR" sz="2400" dirty="0">
                <a:solidFill>
                  <a:schemeClr val="bg1"/>
                </a:solidFill>
                <a:latin typeface="Arial Nova" panose="020B0504020202020204" pitchFamily="34" charset="0"/>
              </a:rPr>
              <a:t>CONSIDERADAS SOMENTE AS ORDENS ENTREGUES</a:t>
            </a:r>
          </a:p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pt-BR" sz="2400" dirty="0">
                <a:solidFill>
                  <a:schemeClr val="bg1"/>
                </a:solidFill>
                <a:latin typeface="Arial Nova" panose="020B0504020202020204" pitchFamily="34" charset="0"/>
              </a:rPr>
              <a:t>CONSIDERADOS SOMENTE CASOS COMPLETOS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8FEAD04-6B22-44E1-A78E-6F1BCD3C0667}"/>
              </a:ext>
            </a:extLst>
          </p:cNvPr>
          <p:cNvSpPr txBox="1"/>
          <p:nvPr/>
        </p:nvSpPr>
        <p:spPr>
          <a:xfrm>
            <a:off x="0" y="140942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LIMPEZA DE DADOS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E54148D-9AE4-4DB4-99D9-B7E74B5A2C8F}"/>
              </a:ext>
            </a:extLst>
          </p:cNvPr>
          <p:cNvSpPr txBox="1"/>
          <p:nvPr/>
        </p:nvSpPr>
        <p:spPr>
          <a:xfrm>
            <a:off x="6248400" y="140942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CRIAÇÃO DE VARIÁVEIS</a:t>
            </a:r>
          </a:p>
        </p:txBody>
      </p:sp>
      <p:pic>
        <p:nvPicPr>
          <p:cNvPr id="7172" name="Picture 4" descr="Limpeza de dados - ícones de computador grátis">
            <a:extLst>
              <a:ext uri="{FF2B5EF4-FFF2-40B4-BE49-F238E27FC236}">
                <a16:creationId xmlns:a16="http://schemas.microsoft.com/office/drawing/2014/main" id="{C2D0E9CD-E297-42C3-9ACC-47832FEB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73" y="1595866"/>
            <a:ext cx="673200" cy="6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Tabela com preenchimento sólido">
            <a:hlinkClick r:id="rId4" action="ppaction://hlinkfile"/>
            <a:extLst>
              <a:ext uri="{FF2B5EF4-FFF2-40B4-BE49-F238E27FC236}">
                <a16:creationId xmlns:a16="http://schemas.microsoft.com/office/drawing/2014/main" id="{25299096-C063-474F-A086-BCF0E0DE4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9155" y="6011554"/>
            <a:ext cx="6035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70F0AF-6931-4478-833A-395B3F75BE20}"/>
              </a:ext>
            </a:extLst>
          </p:cNvPr>
          <p:cNvSpPr txBox="1"/>
          <p:nvPr/>
        </p:nvSpPr>
        <p:spPr>
          <a:xfrm>
            <a:off x="2243015" y="2551837"/>
            <a:ext cx="7705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5E71FC"/>
                </a:solidFill>
                <a:latin typeface="Amasis MT Pro Black" panose="02040A04050005020304" pitchFamily="18" charset="0"/>
              </a:rPr>
              <a:t>DISTÂNCIA MÉDIA ENTREGAS</a:t>
            </a:r>
          </a:p>
        </p:txBody>
      </p:sp>
    </p:spTree>
    <p:extLst>
      <p:ext uri="{BB962C8B-B14F-4D97-AF65-F5344CB8AC3E}">
        <p14:creationId xmlns:p14="http://schemas.microsoft.com/office/powerpoint/2010/main" val="3341590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800986" y="1345129"/>
            <a:ext cx="4329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Localização Clientes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5E98FD-78F8-4C92-8CE7-4D5048063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25" b="96792" l="9951" r="95074">
                        <a14:foregroundMark x1="38818" y1="6527" x2="38818" y2="6527"/>
                        <a14:foregroundMark x1="61675" y1="5973" x2="61675" y2="5973"/>
                        <a14:foregroundMark x1="41675" y1="4535" x2="41675" y2="4535"/>
                        <a14:foregroundMark x1="88079" y1="42478" x2="94089" y2="37611"/>
                        <a14:foregroundMark x1="94089" y1="37611" x2="95172" y2="30199"/>
                        <a14:foregroundMark x1="95172" y1="30199" x2="89261" y2="26438"/>
                        <a14:foregroundMark x1="51429" y1="88827" x2="57635" y2="93695"/>
                        <a14:foregroundMark x1="57635" y1="93695" x2="62759" y2="88164"/>
                        <a14:foregroundMark x1="57635" y1="96792" x2="57635" y2="967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770" y="1868349"/>
            <a:ext cx="4844156" cy="43144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9FDF4CA-7131-43EC-9220-2D378BDEF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50" b="96513" l="5972" r="96417">
                        <a14:foregroundMark x1="11075" y1="29696" x2="11183" y2="36670"/>
                        <a14:foregroundMark x1="11183" y1="36670" x2="11726" y2="36895"/>
                        <a14:foregroundMark x1="8795" y1="31159" x2="5972" y2="33633"/>
                        <a14:foregroundMark x1="30510" y1="10236" x2="40065" y2="12936"/>
                        <a14:foregroundMark x1="40065" y1="12936" x2="55266" y2="8999"/>
                        <a14:foregroundMark x1="55266" y1="8999" x2="56678" y2="9449"/>
                        <a14:foregroundMark x1="58415" y1="4949" x2="58415" y2="4949"/>
                        <a14:foregroundMark x1="36265" y1="3262" x2="36265" y2="3262"/>
                        <a14:foregroundMark x1="84799" y1="30821" x2="93485" y2="33183"/>
                        <a14:foregroundMark x1="93485" y1="33183" x2="89902" y2="41845"/>
                        <a14:foregroundMark x1="56895" y1="87627" x2="46906" y2="89426"/>
                        <a14:foregroundMark x1="46906" y1="89426" x2="53529" y2="92126"/>
                        <a14:foregroundMark x1="53529" y1="92126" x2="53855" y2="92688"/>
                        <a14:foregroundMark x1="54832" y1="96625" x2="54832" y2="96625"/>
                        <a14:foregroundMark x1="96308" y1="35883" x2="96417" y2="30146"/>
                        <a14:foregroundMark x1="96417" y1="30146" x2="96417" y2="301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076" y="1868349"/>
            <a:ext cx="4468042" cy="43128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83C4AAC-788A-499B-A70B-282FDBD38925}"/>
              </a:ext>
            </a:extLst>
          </p:cNvPr>
          <p:cNvSpPr txBox="1"/>
          <p:nvPr/>
        </p:nvSpPr>
        <p:spPr>
          <a:xfrm>
            <a:off x="6710047" y="1345129"/>
            <a:ext cx="4656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Localização Vendedores</a:t>
            </a:r>
          </a:p>
        </p:txBody>
      </p:sp>
    </p:spTree>
    <p:extLst>
      <p:ext uri="{BB962C8B-B14F-4D97-AF65-F5344CB8AC3E}">
        <p14:creationId xmlns:p14="http://schemas.microsoft.com/office/powerpoint/2010/main" val="4158451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9CCAA02D-9B25-47A7-ADF3-228885E5D304}"/>
              </a:ext>
            </a:extLst>
          </p:cNvPr>
          <p:cNvGrpSpPr/>
          <p:nvPr/>
        </p:nvGrpSpPr>
        <p:grpSpPr>
          <a:xfrm>
            <a:off x="4770955" y="2014975"/>
            <a:ext cx="3866622" cy="4167742"/>
            <a:chOff x="844062" y="2027412"/>
            <a:chExt cx="3866622" cy="4167742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1183C03-7882-4DE5-8B04-ACA514BE3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970" b="96402" l="10000" r="96875">
                          <a14:foregroundMark x1="38828" y1="32134" x2="46172" y2="32754"/>
                          <a14:foregroundMark x1="46172" y1="32754" x2="47188" y2="21216"/>
                          <a14:foregroundMark x1="47188" y1="21216" x2="53906" y2="10050"/>
                          <a14:foregroundMark x1="53906" y1="10050" x2="53828" y2="25434"/>
                          <a14:foregroundMark x1="53828" y1="25434" x2="61563" y2="25310"/>
                          <a14:foregroundMark x1="61563" y1="25310" x2="55703" y2="17742"/>
                          <a14:foregroundMark x1="55703" y1="17742" x2="65313" y2="27171"/>
                          <a14:foregroundMark x1="65313" y1="27171" x2="56797" y2="18734"/>
                          <a14:foregroundMark x1="56797" y1="18734" x2="53594" y2="19231"/>
                          <a14:foregroundMark x1="50391" y1="18983" x2="46016" y2="29653"/>
                          <a14:foregroundMark x1="46016" y1="29653" x2="40313" y2="36725"/>
                          <a14:foregroundMark x1="40313" y1="36725" x2="41094" y2="37221"/>
                          <a14:foregroundMark x1="60156" y1="38710" x2="62891" y2="48883"/>
                          <a14:foregroundMark x1="62891" y1="48883" x2="70156" y2="63275"/>
                          <a14:foregroundMark x1="70156" y1="63275" x2="80703" y2="36849"/>
                          <a14:foregroundMark x1="80703" y1="36849" x2="71484" y2="48139"/>
                          <a14:foregroundMark x1="71484" y1="48139" x2="84219" y2="56948"/>
                          <a14:foregroundMark x1="84219" y1="56948" x2="72813" y2="56948"/>
                          <a14:foregroundMark x1="72813" y1="56948" x2="81172" y2="44169"/>
                          <a14:foregroundMark x1="81172" y1="44169" x2="75000" y2="50000"/>
                          <a14:foregroundMark x1="75000" y1="50000" x2="75781" y2="63027"/>
                          <a14:foregroundMark x1="75781" y1="63027" x2="81875" y2="46898"/>
                          <a14:foregroundMark x1="81875" y1="46898" x2="81719" y2="41439"/>
                          <a14:foregroundMark x1="85703" y1="38462" x2="84375" y2="53722"/>
                          <a14:foregroundMark x1="84375" y1="53722" x2="79219" y2="62159"/>
                          <a14:foregroundMark x1="79219" y1="62159" x2="61328" y2="50993"/>
                          <a14:foregroundMark x1="61328" y1="50993" x2="69375" y2="76923"/>
                          <a14:foregroundMark x1="69375" y1="76923" x2="65703" y2="89702"/>
                          <a14:foregroundMark x1="65703" y1="89702" x2="72109" y2="85484"/>
                          <a14:foregroundMark x1="72109" y1="85484" x2="73359" y2="71836"/>
                          <a14:foregroundMark x1="73359" y1="71836" x2="80391" y2="50744"/>
                          <a14:foregroundMark x1="65078" y1="87345" x2="69297" y2="95161"/>
                          <a14:foregroundMark x1="69297" y1="95161" x2="74141" y2="85112"/>
                          <a14:foregroundMark x1="74141" y1="85112" x2="74375" y2="81017"/>
                          <a14:foregroundMark x1="74375" y1="81017" x2="71250" y2="90571"/>
                          <a14:foregroundMark x1="71250" y1="90571" x2="63984" y2="88586"/>
                          <a14:foregroundMark x1="63984" y1="88586" x2="67578" y2="83375"/>
                          <a14:foregroundMark x1="63047" y1="88213" x2="63047" y2="88213"/>
                          <a14:foregroundMark x1="62656" y1="88834" x2="62656" y2="88834"/>
                          <a14:foregroundMark x1="69219" y1="96278" x2="69219" y2="96278"/>
                          <a14:foregroundMark x1="68906" y1="96650" x2="74609" y2="86104"/>
                          <a14:foregroundMark x1="74609" y1="86104" x2="73984" y2="80149"/>
                          <a14:foregroundMark x1="75313" y1="84367" x2="75313" y2="84367"/>
                          <a14:foregroundMark x1="75859" y1="82754" x2="75859" y2="82754"/>
                          <a14:foregroundMark x1="75859" y1="82754" x2="80547" y2="65633"/>
                          <a14:foregroundMark x1="80547" y1="65633" x2="87734" y2="62035"/>
                          <a14:foregroundMark x1="87734" y1="62035" x2="87656" y2="50868"/>
                          <a14:foregroundMark x1="87656" y1="50868" x2="87344" y2="50744"/>
                          <a14:foregroundMark x1="87344" y1="50744" x2="87344" y2="50744"/>
                          <a14:foregroundMark x1="87344" y1="50744" x2="87344" y2="38213"/>
                          <a14:foregroundMark x1="87344" y1="38213" x2="73516" y2="35484"/>
                          <a14:foregroundMark x1="73516" y1="35484" x2="81406" y2="31762"/>
                          <a14:foregroundMark x1="81406" y1="31762" x2="67969" y2="42928"/>
                          <a14:foregroundMark x1="67969" y1="42928" x2="68125" y2="44417"/>
                          <a14:foregroundMark x1="62109" y1="44417" x2="60625" y2="54839"/>
                          <a14:foregroundMark x1="60625" y1="54839" x2="62578" y2="64764"/>
                          <a14:foregroundMark x1="62578" y1="64764" x2="66797" y2="71464"/>
                          <a14:foregroundMark x1="63359" y1="66625" x2="62422" y2="58189"/>
                          <a14:foregroundMark x1="60938" y1="53970" x2="58672" y2="48387"/>
                          <a14:foregroundMark x1="59062" y1="52854" x2="59062" y2="52854"/>
                          <a14:foregroundMark x1="59062" y1="52854" x2="59062" y2="52854"/>
                          <a14:foregroundMark x1="61875" y1="68114" x2="68125" y2="67866"/>
                          <a14:foregroundMark x1="86250" y1="67246" x2="89297" y2="42680"/>
                          <a14:foregroundMark x1="89297" y1="42680" x2="89531" y2="31266"/>
                          <a14:foregroundMark x1="89531" y1="31266" x2="80234" y2="21588"/>
                          <a14:foregroundMark x1="54297" y1="7568" x2="57344" y2="6700"/>
                          <a14:foregroundMark x1="49219" y1="13896" x2="44297" y2="16253"/>
                          <a14:foregroundMark x1="46563" y1="13275" x2="44141" y2="12655"/>
                          <a14:foregroundMark x1="43984" y1="12655" x2="43984" y2="12655"/>
                          <a14:foregroundMark x1="38438" y1="35112" x2="39219" y2="38462"/>
                          <a14:foregroundMark x1="58516" y1="53970" x2="62266" y2="31886"/>
                          <a14:foregroundMark x1="71328" y1="5707" x2="71328" y2="5707"/>
                          <a14:foregroundMark x1="88672" y1="61538" x2="89844" y2="43797"/>
                          <a14:foregroundMark x1="89844" y1="43797" x2="92734" y2="33995"/>
                          <a14:foregroundMark x1="92734" y1="33995" x2="90391" y2="29777"/>
                          <a14:foregroundMark x1="87734" y1="49876" x2="96953" y2="31886"/>
                          <a14:foregroundMark x1="96953" y1="31886" x2="95313" y2="30645"/>
                          <a14:foregroundMark x1="87734" y1="65757" x2="89297" y2="48015"/>
                          <a14:foregroundMark x1="89297" y1="48015" x2="89531" y2="59926"/>
                          <a14:foregroundMark x1="89531" y1="59926" x2="86641" y2="64268"/>
                          <a14:foregroundMark x1="90000" y1="54342" x2="93047" y2="39330"/>
                          <a14:foregroundMark x1="95703" y1="39082" x2="95703" y2="39082"/>
                          <a14:foregroundMark x1="95703" y1="37221" x2="93828" y2="40199"/>
                          <a14:foregroundMark x1="94922" y1="39950" x2="94922" y2="39950"/>
                          <a14:foregroundMark x1="94922" y1="39950" x2="94922" y2="39950"/>
                          <a14:foregroundMark x1="87031" y1="68983" x2="85859" y2="71464"/>
                          <a14:foregroundMark x1="84375" y1="22581" x2="85078" y2="22581"/>
                          <a14:foregroundMark x1="57734" y1="3970" x2="56797" y2="8437"/>
                        </a14:backgroundRemoval>
                      </a14:imgEffect>
                    </a14:imgLayer>
                  </a14:imgProps>
                </a:ext>
              </a:extLst>
            </a:blip>
            <a:srcRect l="35075"/>
            <a:stretch/>
          </p:blipFill>
          <p:spPr>
            <a:xfrm>
              <a:off x="998806" y="2027412"/>
              <a:ext cx="3711878" cy="360000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D1FE65B-D9F6-48D1-A38F-A59EB9C4E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6" t="867" r="86953" b="79211"/>
            <a:stretch/>
          </p:blipFill>
          <p:spPr>
            <a:xfrm>
              <a:off x="844062" y="4830588"/>
              <a:ext cx="1376176" cy="1364566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866C9958-1EA8-46FE-8481-4BEAA2633B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09" t="7862" r="25389" b="7564"/>
          <a:stretch/>
        </p:blipFill>
        <p:spPr>
          <a:xfrm>
            <a:off x="8990411" y="2709410"/>
            <a:ext cx="2863915" cy="288000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F2D0E3D-FC7F-495A-89E5-247A1F327032}"/>
              </a:ext>
            </a:extLst>
          </p:cNvPr>
          <p:cNvGrpSpPr/>
          <p:nvPr/>
        </p:nvGrpSpPr>
        <p:grpSpPr>
          <a:xfrm>
            <a:off x="345609" y="2162993"/>
            <a:ext cx="4072511" cy="3749409"/>
            <a:chOff x="1388640" y="1169908"/>
            <a:chExt cx="4072511" cy="3749409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B75056F-3C11-407C-AE6B-5FF9F1D30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64" b="96474" l="10000" r="96328">
                          <a14:foregroundMark x1="57266" y1="5164" x2="57266" y2="5164"/>
                          <a14:foregroundMark x1="93203" y1="30730" x2="93203" y2="30730"/>
                          <a14:foregroundMark x1="96484" y1="33501" x2="96484" y2="33501"/>
                          <a14:foregroundMark x1="68281" y1="91814" x2="68281" y2="91814"/>
                          <a14:foregroundMark x1="68750" y1="96474" x2="68750" y2="96474"/>
                        </a14:backgroundRemoval>
                      </a14:imgEffect>
                    </a14:imgLayer>
                  </a14:imgProps>
                </a:ext>
              </a:extLst>
            </a:blip>
            <a:srcRect l="34034"/>
            <a:stretch/>
          </p:blipFill>
          <p:spPr>
            <a:xfrm>
              <a:off x="1632800" y="1169908"/>
              <a:ext cx="3828351" cy="36000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812B47C0-6B7A-4B13-80AA-10AD26F12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86419" b="68105"/>
            <a:stretch/>
          </p:blipFill>
          <p:spPr>
            <a:xfrm>
              <a:off x="1388640" y="3301477"/>
              <a:ext cx="1372297" cy="1617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389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70F0AF-6931-4478-833A-395B3F75BE20}"/>
              </a:ext>
            </a:extLst>
          </p:cNvPr>
          <p:cNvSpPr txBox="1"/>
          <p:nvPr/>
        </p:nvSpPr>
        <p:spPr>
          <a:xfrm>
            <a:off x="2243015" y="2551837"/>
            <a:ext cx="7705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5E71FC"/>
                </a:solidFill>
                <a:latin typeface="Amasis MT Pro Black" panose="02040A04050005020304" pitchFamily="18" charset="0"/>
              </a:rPr>
              <a:t>DEMAIS VARIÁVEIS ANALISADAS</a:t>
            </a:r>
          </a:p>
        </p:txBody>
      </p:sp>
    </p:spTree>
    <p:extLst>
      <p:ext uri="{BB962C8B-B14F-4D97-AF65-F5344CB8AC3E}">
        <p14:creationId xmlns:p14="http://schemas.microsoft.com/office/powerpoint/2010/main" val="375175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486C851-0DE4-4D0D-A2BC-89B778A8D3A1}"/>
              </a:ext>
            </a:extLst>
          </p:cNvPr>
          <p:cNvSpPr txBox="1"/>
          <p:nvPr/>
        </p:nvSpPr>
        <p:spPr>
          <a:xfrm>
            <a:off x="340750" y="1979595"/>
            <a:ext cx="49786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empresa de tecnologia do tipo </a:t>
            </a:r>
            <a:r>
              <a:rPr lang="pt-BR" sz="2800" dirty="0">
                <a:solidFill>
                  <a:srgbClr val="5E71FC"/>
                </a:solidFill>
                <a:latin typeface="Amasis MT Pro Black" panose="02040A04050005020304" pitchFamily="18" charset="0"/>
              </a:rPr>
              <a:t>SaaS</a:t>
            </a:r>
            <a:r>
              <a:rPr lang="pt-BR" sz="2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 (Software as a Service), fundada em 2015 que oferece uma solução para o </a:t>
            </a:r>
            <a:r>
              <a:rPr lang="pt-BR" sz="2800" dirty="0">
                <a:solidFill>
                  <a:srgbClr val="5E71FC"/>
                </a:solidFill>
                <a:latin typeface="Amasis MT Pro Black" panose="02040A04050005020304" pitchFamily="18" charset="0"/>
              </a:rPr>
              <a:t>aumento das vendas </a:t>
            </a:r>
            <a:r>
              <a:rPr lang="pt-BR" sz="2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de todos os portes, para maioria dos segmentos, tenham eles presença online ou não</a:t>
            </a:r>
          </a:p>
        </p:txBody>
      </p:sp>
      <p:pic>
        <p:nvPicPr>
          <p:cNvPr id="1028" name="Picture 4" descr="Olist | Endeavor Brasil">
            <a:extLst>
              <a:ext uri="{FF2B5EF4-FFF2-40B4-BE49-F238E27FC236}">
                <a16:creationId xmlns:a16="http://schemas.microsoft.com/office/drawing/2014/main" id="{0D8E65E4-E300-46AE-A5B0-66B9E019F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5" t="16899" r="22248"/>
          <a:stretch/>
        </p:blipFill>
        <p:spPr bwMode="auto">
          <a:xfrm>
            <a:off x="340750" y="203198"/>
            <a:ext cx="2583543" cy="126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16" descr="Contrato com preenchimento sólido">
            <a:extLst>
              <a:ext uri="{FF2B5EF4-FFF2-40B4-BE49-F238E27FC236}">
                <a16:creationId xmlns:a16="http://schemas.microsoft.com/office/drawing/2014/main" id="{DD436BCB-E063-45DC-8F65-B4E3EFA02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5427" y="2907389"/>
            <a:ext cx="914400" cy="9144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910FA341-904C-4A5F-A18E-EA016D1C797F}"/>
              </a:ext>
            </a:extLst>
          </p:cNvPr>
          <p:cNvSpPr txBox="1"/>
          <p:nvPr/>
        </p:nvSpPr>
        <p:spPr>
          <a:xfrm>
            <a:off x="7822770" y="2764425"/>
            <a:ext cx="4134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Arial Nova" panose="020B0604020202020204" pitchFamily="34" charset="0"/>
              </a:rPr>
              <a:t>CONTRATOS EXCLUSIVOS: contratos já firmados com os principais </a:t>
            </a:r>
            <a:r>
              <a:rPr lang="pt-BR" i="1" dirty="0" err="1">
                <a:solidFill>
                  <a:schemeClr val="bg1"/>
                </a:solidFill>
                <a:latin typeface="Arial Nova" panose="020B0604020202020204" pitchFamily="34" charset="0"/>
              </a:rPr>
              <a:t>marketplaces</a:t>
            </a:r>
            <a:r>
              <a:rPr lang="pt-BR" dirty="0">
                <a:solidFill>
                  <a:schemeClr val="bg1"/>
                </a:solidFill>
                <a:latin typeface="Arial Nova" panose="020B0604020202020204" pitchFamily="34" charset="0"/>
              </a:rPr>
              <a:t> do Brasil e com os Correios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F05BC0-2130-4C20-9B75-F6CE8559F5F8}"/>
              </a:ext>
            </a:extLst>
          </p:cNvPr>
          <p:cNvSpPr txBox="1"/>
          <p:nvPr/>
        </p:nvSpPr>
        <p:spPr>
          <a:xfrm>
            <a:off x="7813177" y="690748"/>
            <a:ext cx="4133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Arial Nova" panose="020B0604020202020204" pitchFamily="34" charset="0"/>
              </a:rPr>
              <a:t>SOFTWARE: gerenciamento de pedidos centralizado, dados para envio, geração de etiquetas personalizadas, entre outros serviços</a:t>
            </a:r>
          </a:p>
        </p:txBody>
      </p:sp>
      <p:pic>
        <p:nvPicPr>
          <p:cNvPr id="21" name="Gráfico 20" descr="Interface do Usuário/Experiência do Usuário com preenchimento sólido">
            <a:extLst>
              <a:ext uri="{FF2B5EF4-FFF2-40B4-BE49-F238E27FC236}">
                <a16:creationId xmlns:a16="http://schemas.microsoft.com/office/drawing/2014/main" id="{39633B97-76A9-4C16-A051-D9DBB13DA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4874" y="833712"/>
            <a:ext cx="914400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3DD9734-CEEA-4A9E-BDBB-B02B4D1361B5}"/>
              </a:ext>
            </a:extLst>
          </p:cNvPr>
          <p:cNvSpPr txBox="1"/>
          <p:nvPr/>
        </p:nvSpPr>
        <p:spPr>
          <a:xfrm>
            <a:off x="7823730" y="4838102"/>
            <a:ext cx="41332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Arial Nova" panose="020B0604020202020204" pitchFamily="34" charset="0"/>
              </a:rPr>
              <a:t>COMPARTILHAMENTO DE REPUTAÇÃO: vendas realizadas no geram uma reputação que é compartilhada entre todos os lojistas participantes do </a:t>
            </a:r>
            <a:r>
              <a:rPr lang="pt-BR" dirty="0" err="1">
                <a:solidFill>
                  <a:schemeClr val="bg1"/>
                </a:solidFill>
                <a:latin typeface="Arial Nova" panose="020B0604020202020204" pitchFamily="34" charset="0"/>
              </a:rPr>
              <a:t>olist</a:t>
            </a:r>
            <a:endParaRPr lang="pt-BR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66F9CD0-2384-4127-B8EA-6A31C1D171ED}"/>
              </a:ext>
            </a:extLst>
          </p:cNvPr>
          <p:cNvGrpSpPr/>
          <p:nvPr/>
        </p:nvGrpSpPr>
        <p:grpSpPr>
          <a:xfrm>
            <a:off x="6260874" y="4986280"/>
            <a:ext cx="1225429" cy="1180972"/>
            <a:chOff x="6506256" y="4517139"/>
            <a:chExt cx="1225429" cy="1180972"/>
          </a:xfrm>
        </p:grpSpPr>
        <p:pic>
          <p:nvPicPr>
            <p:cNvPr id="15" name="Gráfico 14" descr="Sinal de polegar para cima com preenchimento sólido">
              <a:extLst>
                <a:ext uri="{FF2B5EF4-FFF2-40B4-BE49-F238E27FC236}">
                  <a16:creationId xmlns:a16="http://schemas.microsoft.com/office/drawing/2014/main" id="{D9C04AD4-45DD-47C1-B886-059974B55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61770" y="4517139"/>
              <a:ext cx="914400" cy="9144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1B73AF54-ACF4-4270-B41F-AB174DD33133}"/>
                </a:ext>
              </a:extLst>
            </p:cNvPr>
            <p:cNvGrpSpPr/>
            <p:nvPr/>
          </p:nvGrpSpPr>
          <p:grpSpPr>
            <a:xfrm>
              <a:off x="6506256" y="5410111"/>
              <a:ext cx="1225429" cy="288000"/>
              <a:chOff x="6506256" y="5410111"/>
              <a:chExt cx="1225429" cy="288000"/>
            </a:xfrm>
          </p:grpSpPr>
          <p:pic>
            <p:nvPicPr>
              <p:cNvPr id="10" name="Gráfico 9" descr="Estrela com preenchimento sólido">
                <a:extLst>
                  <a:ext uri="{FF2B5EF4-FFF2-40B4-BE49-F238E27FC236}">
                    <a16:creationId xmlns:a16="http://schemas.microsoft.com/office/drawing/2014/main" id="{812CBE1D-04B5-49DC-B09A-CF1B83279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06256" y="5410111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13" name="Gráfico 12" descr="Estrela estrutura de tópicos">
                <a:extLst>
                  <a:ext uri="{FF2B5EF4-FFF2-40B4-BE49-F238E27FC236}">
                    <a16:creationId xmlns:a16="http://schemas.microsoft.com/office/drawing/2014/main" id="{71A6F037-EC80-4050-BBA1-E23BB7050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43685" y="5410111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6" name="Gráfico 25" descr="Estrela com preenchimento sólido">
                <a:extLst>
                  <a:ext uri="{FF2B5EF4-FFF2-40B4-BE49-F238E27FC236}">
                    <a16:creationId xmlns:a16="http://schemas.microsoft.com/office/drawing/2014/main" id="{E9D07E22-3775-45A6-80E7-3F296CCC4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740613" y="5410111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7" name="Gráfico 26" descr="Estrela com preenchimento sólido">
                <a:extLst>
                  <a:ext uri="{FF2B5EF4-FFF2-40B4-BE49-F238E27FC236}">
                    <a16:creationId xmlns:a16="http://schemas.microsoft.com/office/drawing/2014/main" id="{D284CE45-69B7-4B6E-9EC9-278FFEA3E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74970" y="5410111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" name="Gráfico 27" descr="Estrela com preenchimento sólido">
                <a:extLst>
                  <a:ext uri="{FF2B5EF4-FFF2-40B4-BE49-F238E27FC236}">
                    <a16:creationId xmlns:a16="http://schemas.microsoft.com/office/drawing/2014/main" id="{75AA5A1C-1503-4C55-97AF-029A6ED59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09327" y="5410111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5715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01754E-173E-4756-9B6A-1C6A6D6D39BD}"/>
              </a:ext>
            </a:extLst>
          </p:cNvPr>
          <p:cNvSpPr txBox="1"/>
          <p:nvPr/>
        </p:nvSpPr>
        <p:spPr>
          <a:xfrm>
            <a:off x="340750" y="203198"/>
            <a:ext cx="6622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VALOR DO FRETE</a:t>
            </a:r>
          </a:p>
          <a:p>
            <a:r>
              <a:rPr lang="pt-BR" dirty="0">
                <a:solidFill>
                  <a:schemeClr val="bg1"/>
                </a:solidFill>
                <a:latin typeface="Amasis MT Pro Black" panose="02040A04050005020304" pitchFamily="18" charset="0"/>
              </a:rPr>
              <a:t>(clientes)</a:t>
            </a:r>
            <a:endParaRPr lang="pt-BR" sz="3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C664855-1D1D-4C9A-81AD-D089D6AFD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7" t="4467" r="22716" b="5218"/>
          <a:stretch/>
        </p:blipFill>
        <p:spPr>
          <a:xfrm>
            <a:off x="9003324" y="2700998"/>
            <a:ext cx="2857412" cy="2880000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E89215E-33A8-483B-9D8E-88DF1E134390}"/>
              </a:ext>
            </a:extLst>
          </p:cNvPr>
          <p:cNvGrpSpPr/>
          <p:nvPr/>
        </p:nvGrpSpPr>
        <p:grpSpPr>
          <a:xfrm>
            <a:off x="4741610" y="1861078"/>
            <a:ext cx="3645125" cy="4030058"/>
            <a:chOff x="4796852" y="1980998"/>
            <a:chExt cx="3645125" cy="403005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E13DE9F0-0F62-485A-B4FB-26BEB4B4A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340" b="98301" l="39375" r="97891">
                          <a14:foregroundMark x1="45625" y1="40534" x2="40469" y2="36408"/>
                          <a14:foregroundMark x1="40469" y1="36408" x2="48359" y2="21359"/>
                          <a14:foregroundMark x1="42734" y1="31796" x2="40391" y2="38592"/>
                          <a14:foregroundMark x1="40391" y1="38592" x2="42813" y2="38107"/>
                          <a14:foregroundMark x1="54375" y1="44660" x2="61719" y2="47937"/>
                          <a14:foregroundMark x1="61719" y1="47937" x2="69844" y2="62015"/>
                          <a14:foregroundMark x1="69844" y1="62015" x2="70859" y2="69539"/>
                          <a14:foregroundMark x1="70859" y1="69539" x2="75625" y2="64199"/>
                          <a14:foregroundMark x1="75625" y1="64199" x2="84297" y2="38107"/>
                          <a14:foregroundMark x1="84297" y1="38107" x2="77578" y2="58617"/>
                          <a14:foregroundMark x1="77578" y1="58617" x2="81953" y2="49393"/>
                          <a14:foregroundMark x1="81953" y1="49393" x2="79766" y2="59466"/>
                          <a14:foregroundMark x1="79766" y1="59466" x2="83672" y2="49636"/>
                          <a14:foregroundMark x1="83672" y1="49636" x2="81250" y2="64563"/>
                          <a14:foregroundMark x1="81250" y1="64563" x2="84375" y2="51214"/>
                          <a14:foregroundMark x1="84375" y1="51214" x2="82344" y2="65170"/>
                          <a14:foregroundMark x1="82344" y1="65170" x2="87891" y2="43568"/>
                          <a14:foregroundMark x1="87891" y1="43568" x2="79531" y2="69053"/>
                          <a14:foregroundMark x1="79531" y1="69053" x2="80391" y2="52670"/>
                          <a14:foregroundMark x1="80391" y1="52670" x2="71797" y2="68568"/>
                          <a14:foregroundMark x1="71797" y1="68568" x2="73359" y2="58010"/>
                          <a14:foregroundMark x1="73359" y1="58010" x2="71719" y2="69782"/>
                          <a14:foregroundMark x1="71719" y1="69782" x2="71016" y2="57888"/>
                          <a14:foregroundMark x1="71016" y1="57888" x2="70703" y2="71845"/>
                          <a14:foregroundMark x1="70703" y1="71845" x2="68594" y2="54976"/>
                          <a14:foregroundMark x1="68594" y1="54976" x2="72188" y2="66019"/>
                          <a14:foregroundMark x1="72188" y1="66019" x2="74219" y2="51092"/>
                          <a14:foregroundMark x1="74219" y1="51092" x2="73984" y2="65049"/>
                          <a14:foregroundMark x1="73984" y1="65049" x2="73906" y2="51456"/>
                          <a14:foregroundMark x1="73906" y1="51456" x2="71719" y2="47573"/>
                          <a14:foregroundMark x1="71719" y1="47573" x2="73984" y2="57888"/>
                          <a14:foregroundMark x1="73984" y1="57888" x2="80156" y2="26092"/>
                          <a14:foregroundMark x1="80156" y1="26092" x2="76641" y2="51820"/>
                          <a14:foregroundMark x1="76641" y1="51820" x2="81797" y2="45874"/>
                          <a14:foregroundMark x1="81797" y1="45874" x2="75000" y2="50850"/>
                          <a14:foregroundMark x1="75000" y1="50850" x2="77578" y2="56675"/>
                          <a14:foregroundMark x1="77578" y1="56675" x2="77578" y2="56675"/>
                          <a14:foregroundMark x1="75469" y1="53277" x2="71094" y2="37864"/>
                          <a14:foregroundMark x1="68594" y1="24150" x2="60156" y2="19417"/>
                          <a14:foregroundMark x1="60156" y1="19417" x2="57500" y2="11650"/>
                          <a14:foregroundMark x1="57500" y1="11650" x2="54063" y2="10437"/>
                          <a14:foregroundMark x1="52266" y1="18689" x2="44766" y2="31796"/>
                          <a14:foregroundMark x1="44766" y1="31796" x2="39531" y2="36165"/>
                          <a14:foregroundMark x1="39531" y1="36165" x2="42266" y2="38350"/>
                          <a14:foregroundMark x1="58594" y1="5340" x2="58594" y2="5340"/>
                          <a14:foregroundMark x1="60703" y1="17112" x2="67188" y2="16990"/>
                          <a14:foregroundMark x1="67188" y1="16990" x2="77734" y2="18811"/>
                          <a14:foregroundMark x1="77734" y1="18811" x2="87266" y2="34951"/>
                          <a14:foregroundMark x1="87266" y1="34951" x2="89063" y2="41990"/>
                          <a14:foregroundMark x1="89063" y1="41990" x2="84609" y2="56311"/>
                          <a14:foregroundMark x1="84609" y1="56311" x2="82656" y2="59830"/>
                          <a14:foregroundMark x1="84219" y1="68932" x2="88672" y2="64684"/>
                          <a14:foregroundMark x1="88672" y1="64684" x2="90859" y2="48665"/>
                          <a14:foregroundMark x1="90859" y1="48665" x2="94297" y2="42476"/>
                          <a14:foregroundMark x1="94297" y1="42476" x2="95234" y2="33981"/>
                          <a14:foregroundMark x1="95234" y1="33981" x2="91094" y2="27913"/>
                          <a14:foregroundMark x1="91094" y1="27913" x2="89844" y2="27184"/>
                          <a14:foregroundMark x1="72500" y1="11650" x2="72500" y2="11650"/>
                          <a14:foregroundMark x1="72500" y1="11650" x2="72500" y2="11650"/>
                          <a14:foregroundMark x1="72500" y1="11650" x2="73516" y2="15413"/>
                          <a14:foregroundMark x1="73516" y1="15413" x2="72813" y2="8252"/>
                          <a14:foregroundMark x1="66094" y1="11650" x2="66094" y2="11650"/>
                          <a14:foregroundMark x1="72969" y1="7282" x2="72969" y2="7282"/>
                          <a14:foregroundMark x1="59609" y1="50850" x2="68750" y2="75485"/>
                          <a14:foregroundMark x1="68750" y1="75485" x2="64609" y2="48422"/>
                          <a14:foregroundMark x1="64609" y1="48422" x2="69141" y2="75607"/>
                          <a14:foregroundMark x1="69141" y1="75607" x2="62344" y2="49879"/>
                          <a14:foregroundMark x1="62344" y1="49879" x2="70313" y2="72694"/>
                          <a14:foregroundMark x1="70000" y1="85316" x2="67969" y2="95388"/>
                          <a14:foregroundMark x1="67969" y1="95388" x2="67578" y2="90777"/>
                          <a14:foregroundMark x1="69609" y1="91262" x2="75469" y2="86650"/>
                          <a14:foregroundMark x1="75469" y1="86650" x2="64063" y2="66505"/>
                          <a14:foregroundMark x1="64063" y1="66505" x2="60859" y2="51214"/>
                          <a14:foregroundMark x1="60859" y1="51214" x2="59688" y2="56311"/>
                          <a14:foregroundMark x1="63906" y1="65049" x2="65781" y2="70510"/>
                          <a14:foregroundMark x1="68984" y1="76820" x2="72813" y2="81432"/>
                          <a14:foregroundMark x1="72813" y1="81432" x2="73438" y2="89442"/>
                          <a14:foregroundMark x1="73438" y1="89442" x2="68047" y2="93447"/>
                          <a14:foregroundMark x1="68047" y1="93447" x2="65391" y2="89684"/>
                          <a14:foregroundMark x1="70313" y1="94053" x2="73984" y2="90170"/>
                          <a14:foregroundMark x1="73984" y1="90170" x2="75547" y2="79854"/>
                          <a14:foregroundMark x1="75547" y1="79854" x2="75469" y2="79248"/>
                          <a14:foregroundMark x1="75781" y1="86650" x2="76719" y2="74879"/>
                          <a14:foregroundMark x1="84219" y1="67840" x2="85469" y2="61529"/>
                          <a14:foregroundMark x1="64766" y1="68932" x2="64766" y2="68932"/>
                          <a14:foregroundMark x1="63828" y1="69417" x2="63516" y2="63956"/>
                          <a14:foregroundMark x1="84766" y1="72209" x2="89219" y2="65655"/>
                          <a14:foregroundMark x1="89219" y1="65655" x2="91953" y2="47087"/>
                          <a14:foregroundMark x1="87734" y1="69175" x2="90547" y2="61893"/>
                          <a14:foregroundMark x1="90547" y1="61893" x2="91406" y2="49515"/>
                          <a14:foregroundMark x1="85078" y1="72694" x2="88438" y2="68932"/>
                          <a14:foregroundMark x1="88438" y1="70267" x2="88438" y2="70267"/>
                          <a14:foregroundMark x1="86563" y1="72694" x2="86563" y2="72694"/>
                          <a14:foregroundMark x1="87031" y1="72694" x2="87031" y2="72694"/>
                          <a14:foregroundMark x1="87266" y1="72694" x2="87266" y2="72694"/>
                          <a14:foregroundMark x1="96016" y1="41383" x2="97891" y2="34466"/>
                          <a14:foregroundMark x1="97891" y1="34466" x2="97266" y2="32646"/>
                          <a14:foregroundMark x1="96875" y1="39927" x2="94922" y2="44296"/>
                          <a14:foregroundMark x1="63828" y1="90413" x2="63828" y2="90413"/>
                          <a14:foregroundMark x1="73828" y1="91748" x2="73828" y2="91748"/>
                          <a14:foregroundMark x1="76484" y1="85558" x2="76484" y2="85558"/>
                          <a14:foregroundMark x1="75938" y1="87136" x2="75938" y2="87136"/>
                          <a14:foregroundMark x1="69844" y1="98301" x2="69844" y2="98301"/>
                          <a14:foregroundMark x1="70313" y1="98301" x2="70313" y2="98301"/>
                          <a14:foregroundMark x1="71016" y1="96481" x2="71016" y2="96481"/>
                          <a14:foregroundMark x1="73125" y1="92961" x2="73125" y2="92961"/>
                          <a14:foregroundMark x1="74531" y1="89927" x2="74531" y2="89927"/>
                          <a14:foregroundMark x1="76172" y1="86408" x2="76172" y2="86408"/>
                          <a14:foregroundMark x1="90703" y1="64199" x2="90703" y2="64199"/>
                          <a14:foregroundMark x1="88125" y1="70752" x2="88125" y2="70752"/>
                          <a14:foregroundMark x1="88438" y1="70752" x2="88438" y2="70752"/>
                          <a14:foregroundMark x1="92813" y1="28519" x2="88828" y2="26092"/>
                          <a14:foregroundMark x1="44531" y1="29612" x2="40156" y2="33010"/>
                          <a14:foregroundMark x1="40156" y1="33010" x2="41172" y2="40170"/>
                          <a14:foregroundMark x1="41172" y1="40170" x2="41328" y2="40170"/>
                        </a14:backgroundRemoval>
                      </a14:imgEffect>
                    </a14:imgLayer>
                  </a14:imgProps>
                </a:ext>
              </a:extLst>
            </a:blip>
            <a:srcRect l="34818"/>
            <a:stretch/>
          </p:blipFill>
          <p:spPr>
            <a:xfrm>
              <a:off x="4796852" y="1980998"/>
              <a:ext cx="3645125" cy="360000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88D08E9-B11C-4A86-9EF7-014092C40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29" t="3352" r="87592" b="78069"/>
            <a:stretch/>
          </p:blipFill>
          <p:spPr>
            <a:xfrm>
              <a:off x="4949252" y="4736892"/>
              <a:ext cx="1244184" cy="1274164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37A0FF4-83E7-4C98-B18A-44ED73391F06}"/>
              </a:ext>
            </a:extLst>
          </p:cNvPr>
          <p:cNvGrpSpPr/>
          <p:nvPr/>
        </p:nvGrpSpPr>
        <p:grpSpPr>
          <a:xfrm>
            <a:off x="325760" y="1936025"/>
            <a:ext cx="3799260" cy="4374833"/>
            <a:chOff x="546576" y="1980998"/>
            <a:chExt cx="3799260" cy="4374833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AAEB33F0-AC42-49A6-90DD-FEF499A5F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09" b="92701" l="10000" r="95391">
                          <a14:foregroundMark x1="70000" y1="92822" x2="70000" y2="92822"/>
                          <a14:foregroundMark x1="89766" y1="41849" x2="89766" y2="41849"/>
                          <a14:foregroundMark x1="95391" y1="36131" x2="95391" y2="36131"/>
                          <a14:foregroundMark x1="72109" y1="8151" x2="72109" y2="8151"/>
                          <a14:foregroundMark x1="58047" y1="5109" x2="58047" y2="5109"/>
                        </a14:backgroundRemoval>
                      </a14:imgEffect>
                    </a14:imgLayer>
                  </a14:imgProps>
                </a:ext>
              </a:extLst>
            </a:blip>
            <a:srcRect l="35869"/>
            <a:stretch/>
          </p:blipFill>
          <p:spPr>
            <a:xfrm>
              <a:off x="750785" y="1980998"/>
              <a:ext cx="3595051" cy="36000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2C5C981-32FA-4E31-9EF9-91BFD13F3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38" t="728" r="87455" b="68670"/>
            <a:stretch/>
          </p:blipFill>
          <p:spPr>
            <a:xfrm>
              <a:off x="546576" y="4257206"/>
              <a:ext cx="1282224" cy="209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468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01754E-173E-4756-9B6A-1C6A6D6D39BD}"/>
              </a:ext>
            </a:extLst>
          </p:cNvPr>
          <p:cNvSpPr txBox="1"/>
          <p:nvPr/>
        </p:nvSpPr>
        <p:spPr>
          <a:xfrm>
            <a:off x="340750" y="203198"/>
            <a:ext cx="6622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NOTA MÉDIA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(vendedores)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EED27A-AB82-4E30-A15F-63DC2807E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0" t="6732" r="24605" b="5498"/>
          <a:stretch/>
        </p:blipFill>
        <p:spPr>
          <a:xfrm>
            <a:off x="8924964" y="2707654"/>
            <a:ext cx="2914699" cy="2880000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019D970-B364-40CC-973F-49142DA58CD9}"/>
              </a:ext>
            </a:extLst>
          </p:cNvPr>
          <p:cNvGrpSpPr/>
          <p:nvPr/>
        </p:nvGrpSpPr>
        <p:grpSpPr>
          <a:xfrm>
            <a:off x="5100027" y="2145323"/>
            <a:ext cx="3542857" cy="3959913"/>
            <a:chOff x="5120568" y="1533378"/>
            <a:chExt cx="3542857" cy="3959913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4F4953A8-729E-4E16-9471-354EFF27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52" b="98113" l="37500" r="96875">
                          <a14:foregroundMark x1="43672" y1="33137" x2="40547" y2="39505"/>
                          <a14:foregroundMark x1="40547" y1="39505" x2="45469" y2="44929"/>
                          <a14:foregroundMark x1="45469" y1="44929" x2="52734" y2="40920"/>
                          <a14:foregroundMark x1="37656" y1="37618" x2="38359" y2="39505"/>
                          <a14:foregroundMark x1="66875" y1="18396" x2="72266" y2="18868"/>
                          <a14:foregroundMark x1="72266" y1="18868" x2="73438" y2="20873"/>
                          <a14:foregroundMark x1="93516" y1="34788" x2="93594" y2="43278"/>
                          <a14:foregroundMark x1="93594" y1="43278" x2="93281" y2="44811"/>
                          <a14:foregroundMark x1="88359" y1="54009" x2="70781" y2="91627"/>
                          <a14:foregroundMark x1="70781" y1="91627" x2="69844" y2="77358"/>
                          <a14:foregroundMark x1="69844" y1="77358" x2="60781" y2="51887"/>
                          <a14:foregroundMark x1="60781" y1="51887" x2="55000" y2="41627"/>
                          <a14:foregroundMark x1="55000" y1="41627" x2="59688" y2="39033"/>
                          <a14:foregroundMark x1="59688" y1="39033" x2="74609" y2="54717"/>
                          <a14:foregroundMark x1="74609" y1="54717" x2="81563" y2="75943"/>
                          <a14:foregroundMark x1="81563" y1="75943" x2="88125" y2="42571"/>
                          <a14:foregroundMark x1="88125" y1="42571" x2="75469" y2="32783"/>
                          <a14:foregroundMark x1="70391" y1="93278" x2="66094" y2="88561"/>
                          <a14:foregroundMark x1="66094" y1="88561" x2="71797" y2="80307"/>
                          <a14:foregroundMark x1="71797" y1="80307" x2="76797" y2="51651"/>
                          <a14:foregroundMark x1="81172" y1="72170" x2="86406" y2="70755"/>
                          <a14:foregroundMark x1="86406" y1="70755" x2="88281" y2="63561"/>
                          <a14:foregroundMark x1="88281" y1="63561" x2="88750" y2="51415"/>
                          <a14:foregroundMark x1="88750" y1="51415" x2="91719" y2="42335"/>
                          <a14:foregroundMark x1="91719" y1="42335" x2="86016" y2="33373"/>
                          <a14:foregroundMark x1="86016" y1="33373" x2="76953" y2="29599"/>
                          <a14:foregroundMark x1="71953" y1="16156" x2="71953" y2="16156"/>
                          <a14:foregroundMark x1="71953" y1="16156" x2="71953" y2="16156"/>
                          <a14:foregroundMark x1="71953" y1="16156" x2="68281" y2="16981"/>
                          <a14:foregroundMark x1="46328" y1="38443" x2="56172" y2="47288"/>
                          <a14:foregroundMark x1="56172" y1="47288" x2="62031" y2="55071"/>
                          <a14:foregroundMark x1="62031" y1="55071" x2="76641" y2="64976"/>
                          <a14:foregroundMark x1="76641" y1="64976" x2="76641" y2="64976"/>
                          <a14:foregroundMark x1="71797" y1="51769" x2="80234" y2="50708"/>
                          <a14:foregroundMark x1="80234" y1="50708" x2="76250" y2="41627"/>
                          <a14:foregroundMark x1="76250" y1="41627" x2="79219" y2="49882"/>
                          <a14:foregroundMark x1="79219" y1="49882" x2="82422" y2="44693"/>
                          <a14:foregroundMark x1="82422" y1="44693" x2="79141" y2="49764"/>
                          <a14:foregroundMark x1="79141" y1="49764" x2="73828" y2="45873"/>
                          <a14:foregroundMark x1="73828" y1="45873" x2="73828" y2="45873"/>
                          <a14:foregroundMark x1="65547" y1="88325" x2="68906" y2="93986"/>
                          <a14:foregroundMark x1="68906" y1="93986" x2="73281" y2="88325"/>
                          <a14:foregroundMark x1="82813" y1="73349" x2="87813" y2="66392"/>
                          <a14:foregroundMark x1="87813" y1="66392" x2="89688" y2="56958"/>
                          <a14:foregroundMark x1="89688" y1="56958" x2="89688" y2="56722"/>
                          <a14:foregroundMark x1="84141" y1="72877" x2="87656" y2="69693"/>
                          <a14:foregroundMark x1="86328" y1="71344" x2="86328" y2="71344"/>
                          <a14:foregroundMark x1="94844" y1="43160" x2="94453" y2="35849"/>
                          <a14:foregroundMark x1="94453" y1="35849" x2="87969" y2="29835"/>
                          <a14:foregroundMark x1="96953" y1="39033" x2="96953" y2="39033"/>
                          <a14:foregroundMark x1="64453" y1="61203" x2="64453" y2="61203"/>
                          <a14:foregroundMark x1="58203" y1="9552" x2="58203" y2="9552"/>
                          <a14:foregroundMark x1="69063" y1="98113" x2="69063" y2="98113"/>
                        </a14:backgroundRemoval>
                      </a14:imgEffect>
                    </a14:imgLayer>
                  </a14:imgProps>
                </a:ext>
              </a:extLst>
            </a:blip>
            <a:srcRect l="34802"/>
            <a:stretch/>
          </p:blipFill>
          <p:spPr>
            <a:xfrm>
              <a:off x="5120568" y="1533378"/>
              <a:ext cx="3542857" cy="3600000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597CB8D1-72D5-4B40-A97F-0FBC89A02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00" t="7202" r="87422" b="74497"/>
            <a:stretch/>
          </p:blipFill>
          <p:spPr>
            <a:xfrm>
              <a:off x="5120568" y="4238249"/>
              <a:ext cx="1219200" cy="1255042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9246C74-522D-485B-9C89-FBABAA36E8F5}"/>
              </a:ext>
            </a:extLst>
          </p:cNvPr>
          <p:cNvGrpSpPr/>
          <p:nvPr/>
        </p:nvGrpSpPr>
        <p:grpSpPr>
          <a:xfrm>
            <a:off x="352337" y="2325280"/>
            <a:ext cx="4465609" cy="3974515"/>
            <a:chOff x="196472" y="1893291"/>
            <a:chExt cx="4465609" cy="3974515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7F67E98B-667D-44DA-BBC7-847B44F0D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29" b="96863" l="10000" r="92266">
                          <a14:foregroundMark x1="65391" y1="89542" x2="65391" y2="89542"/>
                          <a14:foregroundMark x1="66484" y1="97124" x2="66484" y2="97124"/>
                          <a14:foregroundMark x1="69453" y1="91373" x2="69453" y2="91373"/>
                          <a14:foregroundMark x1="89609" y1="40654" x2="92266" y2="32157"/>
                          <a14:foregroundMark x1="92266" y1="32157" x2="89453" y2="29020"/>
                          <a14:foregroundMark x1="68203" y1="8235" x2="68203" y2="8235"/>
                          <a14:foregroundMark x1="54531" y1="5359" x2="54531" y2="5359"/>
                          <a14:foregroundMark x1="50000" y1="4837" x2="50000" y2="4837"/>
                          <a14:foregroundMark x1="50000" y1="4837" x2="50000" y2="4837"/>
                          <a14:foregroundMark x1="55781" y1="3529" x2="55781" y2="3529"/>
                        </a14:backgroundRemoval>
                      </a14:imgEffect>
                    </a14:imgLayer>
                  </a14:imgProps>
                </a:ext>
              </a:extLst>
            </a:blip>
            <a:srcRect l="33475"/>
            <a:stretch/>
          </p:blipFill>
          <p:spPr>
            <a:xfrm>
              <a:off x="654960" y="1893291"/>
              <a:ext cx="4007121" cy="360000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324B5E86-0DA4-4B8C-B557-2149031D6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8" r="88032" b="68657"/>
            <a:stretch/>
          </p:blipFill>
          <p:spPr>
            <a:xfrm>
              <a:off x="196472" y="3870193"/>
              <a:ext cx="1237017" cy="1997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533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01754E-173E-4756-9B6A-1C6A6D6D39BD}"/>
              </a:ext>
            </a:extLst>
          </p:cNvPr>
          <p:cNvSpPr txBox="1"/>
          <p:nvPr/>
        </p:nvSpPr>
        <p:spPr>
          <a:xfrm>
            <a:off x="340750" y="203198"/>
            <a:ext cx="6622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FATURAMENTO MÉDIO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(vendedores)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9FF855A-66D4-4747-9872-13FDD64489E2}"/>
              </a:ext>
            </a:extLst>
          </p:cNvPr>
          <p:cNvGrpSpPr/>
          <p:nvPr/>
        </p:nvGrpSpPr>
        <p:grpSpPr>
          <a:xfrm>
            <a:off x="340750" y="2146518"/>
            <a:ext cx="4286312" cy="4154470"/>
            <a:chOff x="340750" y="1629000"/>
            <a:chExt cx="4286312" cy="415447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811B6759-09B1-441F-AAB0-F42C28041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204" b="97015" l="37969" r="93125">
                          <a14:foregroundMark x1="39922" y1="40174" x2="37969" y2="33706"/>
                          <a14:foregroundMark x1="66563" y1="97015" x2="66563" y2="97015"/>
                          <a14:foregroundMark x1="55625" y1="9204" x2="55625" y2="9204"/>
                        </a14:backgroundRemoval>
                      </a14:imgEffect>
                    </a14:imgLayer>
                  </a14:imgProps>
                </a:ext>
              </a:extLst>
            </a:blip>
            <a:srcRect l="32386"/>
            <a:stretch/>
          </p:blipFill>
          <p:spPr>
            <a:xfrm>
              <a:off x="751841" y="1629000"/>
              <a:ext cx="3875221" cy="36000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411058A-7631-4AC3-B67B-9F294030F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4" t="5445" r="87718" b="64542"/>
            <a:stretch/>
          </p:blipFill>
          <p:spPr>
            <a:xfrm>
              <a:off x="340750" y="3699720"/>
              <a:ext cx="1282027" cy="2083750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421528EC-D80F-462C-A942-9548C00D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715" y="2717278"/>
            <a:ext cx="3076535" cy="2880000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BF0F746-0303-482E-B89B-803956D9206C}"/>
              </a:ext>
            </a:extLst>
          </p:cNvPr>
          <p:cNvGrpSpPr/>
          <p:nvPr/>
        </p:nvGrpSpPr>
        <p:grpSpPr>
          <a:xfrm>
            <a:off x="4523412" y="2265904"/>
            <a:ext cx="4085133" cy="3902668"/>
            <a:chOff x="4182409" y="2146518"/>
            <a:chExt cx="4085133" cy="39026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8EFF2C5-44C6-4F35-8EE9-088445E8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160" b="96696" l="37500" r="96250">
                          <a14:foregroundMark x1="39844" y1="29733" x2="40078" y2="35832"/>
                          <a14:foregroundMark x1="37656" y1="33672" x2="37656" y2="33672"/>
                          <a14:foregroundMark x1="54766" y1="8767" x2="54766" y2="8767"/>
                          <a14:foregroundMark x1="57188" y1="4574" x2="57188" y2="4574"/>
                          <a14:foregroundMark x1="71563" y1="4193" x2="71563" y2="4193"/>
                          <a14:foregroundMark x1="93438" y1="40025" x2="96328" y2="32910"/>
                          <a14:foregroundMark x1="96328" y1="32910" x2="92969" y2="28463"/>
                          <a14:foregroundMark x1="92969" y1="28463" x2="92656" y2="28463"/>
                          <a14:foregroundMark x1="68594" y1="92503" x2="71016" y2="84498"/>
                          <a14:foregroundMark x1="71016" y1="84498" x2="74063" y2="83227"/>
                          <a14:foregroundMark x1="69297" y1="96823" x2="69297" y2="96823"/>
                          <a14:foregroundMark x1="57813" y1="2160" x2="57813" y2="2160"/>
                          <a14:foregroundMark x1="89688" y1="28463" x2="89688" y2="28463"/>
                          <a14:foregroundMark x1="87813" y1="23380" x2="90234" y2="31385"/>
                          <a14:foregroundMark x1="90234" y1="31385" x2="90469" y2="34943"/>
                        </a14:backgroundRemoval>
                      </a14:imgEffect>
                    </a14:imgLayer>
                  </a14:imgProps>
                </a:ext>
              </a:extLst>
            </a:blip>
            <a:srcRect l="33649"/>
            <a:stretch/>
          </p:blipFill>
          <p:spPr>
            <a:xfrm>
              <a:off x="4382592" y="2146518"/>
              <a:ext cx="3884950" cy="3600000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5766A223-781A-455F-B7C4-C0FE769E6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21" t="740" r="87339" b="82332"/>
            <a:stretch/>
          </p:blipFill>
          <p:spPr>
            <a:xfrm>
              <a:off x="4182409" y="4751882"/>
              <a:ext cx="1488268" cy="1297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7931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5FD18DF-A6EE-41B5-8360-35A7767E0D92}"/>
              </a:ext>
            </a:extLst>
          </p:cNvPr>
          <p:cNvSpPr txBox="1"/>
          <p:nvPr/>
        </p:nvSpPr>
        <p:spPr>
          <a:xfrm>
            <a:off x="340750" y="203198"/>
            <a:ext cx="66227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MODELO GWR </a:t>
            </a:r>
          </a:p>
          <a:p>
            <a:r>
              <a:rPr lang="pt-BR" sz="1600" dirty="0">
                <a:solidFill>
                  <a:schemeClr val="bg1"/>
                </a:solidFill>
                <a:latin typeface="Arial Nova" panose="020B0504020202020204" pitchFamily="34" charset="0"/>
              </a:rPr>
              <a:t>(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Geographically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Weighted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Regression</a:t>
            </a:r>
            <a:r>
              <a:rPr lang="pt-BR" sz="1600" dirty="0">
                <a:solidFill>
                  <a:schemeClr val="bg1"/>
                </a:solidFill>
                <a:latin typeface="Arial Nova" panose="020B0504020202020204" pitchFamily="34" charset="0"/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9D74E6-D55C-4EA1-A099-C613447AB4E6}"/>
              </a:ext>
            </a:extLst>
          </p:cNvPr>
          <p:cNvSpPr txBox="1"/>
          <p:nvPr/>
        </p:nvSpPr>
        <p:spPr>
          <a:xfrm>
            <a:off x="7868938" y="1813563"/>
            <a:ext cx="2678488" cy="1785104"/>
          </a:xfrm>
          <a:prstGeom prst="rect">
            <a:avLst/>
          </a:prstGeom>
          <a:noFill/>
          <a:ln w="28575">
            <a:solidFill>
              <a:srgbClr val="5E71FC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# de Vendas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% Atrasos Postagem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% Atrasos entrega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Distância Média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5776BD-4C63-4651-9BAB-1585AFE86286}"/>
              </a:ext>
            </a:extLst>
          </p:cNvPr>
          <p:cNvSpPr txBox="1"/>
          <p:nvPr/>
        </p:nvSpPr>
        <p:spPr>
          <a:xfrm>
            <a:off x="9562614" y="5761973"/>
            <a:ext cx="2503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5E71FC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SCORE MÉDIO</a:t>
            </a:r>
          </a:p>
        </p:txBody>
      </p:sp>
      <p:pic>
        <p:nvPicPr>
          <p:cNvPr id="10" name="Gráfico 9" descr="Seta: Curva no sentido anti-horário estrutura de tópicos">
            <a:extLst>
              <a:ext uri="{FF2B5EF4-FFF2-40B4-BE49-F238E27FC236}">
                <a16:creationId xmlns:a16="http://schemas.microsoft.com/office/drawing/2014/main" id="{B72D85EF-8818-40EE-81B3-41F54552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865594" flipH="1">
            <a:off x="9938379" y="4071273"/>
            <a:ext cx="1218093" cy="121809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F9C9736-A0BB-430A-9A0F-E7E26FF014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8"/>
          <a:stretch/>
        </p:blipFill>
        <p:spPr>
          <a:xfrm>
            <a:off x="189491" y="1813563"/>
            <a:ext cx="7559662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33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5FD18DF-A6EE-41B5-8360-35A7767E0D92}"/>
              </a:ext>
            </a:extLst>
          </p:cNvPr>
          <p:cNvSpPr txBox="1"/>
          <p:nvPr/>
        </p:nvSpPr>
        <p:spPr>
          <a:xfrm>
            <a:off x="340750" y="203198"/>
            <a:ext cx="66227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MODELO GWR </a:t>
            </a:r>
          </a:p>
          <a:p>
            <a:r>
              <a:rPr lang="pt-BR" sz="1600" dirty="0">
                <a:solidFill>
                  <a:schemeClr val="bg1"/>
                </a:solidFill>
                <a:latin typeface="Arial Nova" panose="020B0504020202020204" pitchFamily="34" charset="0"/>
              </a:rPr>
              <a:t>(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Geographically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Weighted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Regression</a:t>
            </a:r>
            <a:r>
              <a:rPr lang="pt-BR" sz="1600" dirty="0">
                <a:solidFill>
                  <a:schemeClr val="bg1"/>
                </a:solidFill>
                <a:latin typeface="Arial Nova" panose="020B0504020202020204" pitchFamily="34" charset="0"/>
              </a:rPr>
              <a:t>)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3DD2BCC-4D19-4424-9ED1-9020ED1FE944}"/>
              </a:ext>
            </a:extLst>
          </p:cNvPr>
          <p:cNvGrpSpPr/>
          <p:nvPr/>
        </p:nvGrpSpPr>
        <p:grpSpPr>
          <a:xfrm>
            <a:off x="279827" y="2468004"/>
            <a:ext cx="5372042" cy="3306446"/>
            <a:chOff x="340750" y="1719502"/>
            <a:chExt cx="5372042" cy="3306446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22F66756-BB4B-42E3-A5A5-CE49CB7EC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750" y="1719502"/>
              <a:ext cx="5372042" cy="3306446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D3FC57-8354-4044-8CFB-33C29EF94751}"/>
                </a:ext>
              </a:extLst>
            </p:cNvPr>
            <p:cNvSpPr/>
            <p:nvPr/>
          </p:nvSpPr>
          <p:spPr>
            <a:xfrm>
              <a:off x="2912988" y="4542020"/>
              <a:ext cx="2521083" cy="194872"/>
            </a:xfrm>
            <a:prstGeom prst="rect">
              <a:avLst/>
            </a:prstGeom>
            <a:noFill/>
            <a:ln w="38100">
              <a:solidFill>
                <a:srgbClr val="52C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181E9E2-1C34-498D-9A7E-498A9F0E643D}"/>
              </a:ext>
            </a:extLst>
          </p:cNvPr>
          <p:cNvSpPr txBox="1"/>
          <p:nvPr/>
        </p:nvSpPr>
        <p:spPr>
          <a:xfrm>
            <a:off x="687203" y="1978893"/>
            <a:ext cx="432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Regressão Linear</a:t>
            </a:r>
          </a:p>
        </p:txBody>
      </p:sp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F946A28F-971D-4CE5-A7D1-040EAC25F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219288"/>
              </p:ext>
            </p:extLst>
          </p:nvPr>
        </p:nvGraphicFramePr>
        <p:xfrm>
          <a:off x="5886865" y="2468004"/>
          <a:ext cx="6069163" cy="3306444"/>
        </p:xfrm>
        <a:graphic>
          <a:graphicData uri="http://schemas.openxmlformats.org/drawingml/2006/table">
            <a:tbl>
              <a:tblPr/>
              <a:tblGrid>
                <a:gridCol w="1072758">
                  <a:extLst>
                    <a:ext uri="{9D8B030D-6E8A-4147-A177-3AD203B41FA5}">
                      <a16:colId xmlns:a16="http://schemas.microsoft.com/office/drawing/2014/main" val="3258509273"/>
                    </a:ext>
                  </a:extLst>
                </a:gridCol>
                <a:gridCol w="999281">
                  <a:extLst>
                    <a:ext uri="{9D8B030D-6E8A-4147-A177-3AD203B41FA5}">
                      <a16:colId xmlns:a16="http://schemas.microsoft.com/office/drawing/2014/main" val="2501289439"/>
                    </a:ext>
                  </a:extLst>
                </a:gridCol>
                <a:gridCol w="999281">
                  <a:extLst>
                    <a:ext uri="{9D8B030D-6E8A-4147-A177-3AD203B41FA5}">
                      <a16:colId xmlns:a16="http://schemas.microsoft.com/office/drawing/2014/main" val="3718827114"/>
                    </a:ext>
                  </a:extLst>
                </a:gridCol>
                <a:gridCol w="999281">
                  <a:extLst>
                    <a:ext uri="{9D8B030D-6E8A-4147-A177-3AD203B41FA5}">
                      <a16:colId xmlns:a16="http://schemas.microsoft.com/office/drawing/2014/main" val="3497167450"/>
                    </a:ext>
                  </a:extLst>
                </a:gridCol>
                <a:gridCol w="999281">
                  <a:extLst>
                    <a:ext uri="{9D8B030D-6E8A-4147-A177-3AD203B41FA5}">
                      <a16:colId xmlns:a16="http://schemas.microsoft.com/office/drawing/2014/main" val="77498109"/>
                    </a:ext>
                  </a:extLst>
                </a:gridCol>
                <a:gridCol w="999281">
                  <a:extLst>
                    <a:ext uri="{9D8B030D-6E8A-4147-A177-3AD203B41FA5}">
                      <a16:colId xmlns:a16="http://schemas.microsoft.com/office/drawing/2014/main" val="165693335"/>
                    </a:ext>
                  </a:extLst>
                </a:gridCol>
              </a:tblGrid>
              <a:tr h="551074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21" marR="11021" marT="1102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No. Vendas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Atraso Postagem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Atraso Entrega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Distância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Nota Avaliação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644066"/>
                  </a:ext>
                </a:extLst>
              </a:tr>
              <a:tr h="55107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No.  Vendas</a:t>
                      </a:r>
                    </a:p>
                  </a:txBody>
                  <a:tcPr marL="11021" marR="11021" marT="11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178740"/>
                  </a:ext>
                </a:extLst>
              </a:tr>
              <a:tr h="55107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Atraso Postagem</a:t>
                      </a:r>
                    </a:p>
                  </a:txBody>
                  <a:tcPr marL="11021" marR="11021" marT="11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-0,29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11939"/>
                  </a:ext>
                </a:extLst>
              </a:tr>
              <a:tr h="55107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Atraso Entrega</a:t>
                      </a:r>
                    </a:p>
                  </a:txBody>
                  <a:tcPr marL="11021" marR="11021" marT="11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-0,43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808"/>
                  </a:ext>
                </a:extLst>
              </a:tr>
              <a:tr h="55107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Distância</a:t>
                      </a:r>
                    </a:p>
                  </a:txBody>
                  <a:tcPr marL="11021" marR="11021" marT="11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391396"/>
                  </a:ext>
                </a:extLst>
              </a:tr>
              <a:tr h="55107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Nota Avaliação</a:t>
                      </a:r>
                    </a:p>
                  </a:txBody>
                  <a:tcPr marL="11021" marR="11021" marT="11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-0,29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-0,43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021" marR="11021" marT="11021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627899"/>
                  </a:ext>
                </a:extLst>
              </a:tr>
            </a:tbl>
          </a:graphicData>
        </a:graphic>
      </p:graphicFrame>
      <p:sp>
        <p:nvSpPr>
          <p:cNvPr id="24" name="CaixaDeTexto 23">
            <a:extLst>
              <a:ext uri="{FF2B5EF4-FFF2-40B4-BE49-F238E27FC236}">
                <a16:creationId xmlns:a16="http://schemas.microsoft.com/office/drawing/2014/main" id="{14C71E9B-9D49-46B9-AF79-DE1F21A93B85}"/>
              </a:ext>
            </a:extLst>
          </p:cNvPr>
          <p:cNvSpPr txBox="1"/>
          <p:nvPr/>
        </p:nvSpPr>
        <p:spPr>
          <a:xfrm>
            <a:off x="6756584" y="1978893"/>
            <a:ext cx="432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Matriz de Correlações</a:t>
            </a:r>
          </a:p>
        </p:txBody>
      </p:sp>
    </p:spTree>
    <p:extLst>
      <p:ext uri="{BB962C8B-B14F-4D97-AF65-F5344CB8AC3E}">
        <p14:creationId xmlns:p14="http://schemas.microsoft.com/office/powerpoint/2010/main" val="2167377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5FD18DF-A6EE-41B5-8360-35A7767E0D92}"/>
              </a:ext>
            </a:extLst>
          </p:cNvPr>
          <p:cNvSpPr txBox="1"/>
          <p:nvPr/>
        </p:nvSpPr>
        <p:spPr>
          <a:xfrm>
            <a:off x="340750" y="203198"/>
            <a:ext cx="66227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MODELO GWR </a:t>
            </a:r>
          </a:p>
          <a:p>
            <a:r>
              <a:rPr lang="pt-BR" sz="1600" dirty="0">
                <a:solidFill>
                  <a:schemeClr val="bg1"/>
                </a:solidFill>
                <a:latin typeface="Arial Nova" panose="020B0504020202020204" pitchFamily="34" charset="0"/>
              </a:rPr>
              <a:t>(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Geographically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Weighted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Regression</a:t>
            </a:r>
            <a:r>
              <a:rPr lang="pt-BR" sz="1600" dirty="0">
                <a:solidFill>
                  <a:schemeClr val="bg1"/>
                </a:solidFill>
                <a:latin typeface="Arial Nova" panose="020B0504020202020204" pitchFamily="34" charset="0"/>
              </a:rPr>
              <a:t>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181E9E2-1C34-498D-9A7E-498A9F0E643D}"/>
              </a:ext>
            </a:extLst>
          </p:cNvPr>
          <p:cNvSpPr txBox="1"/>
          <p:nvPr/>
        </p:nvSpPr>
        <p:spPr>
          <a:xfrm>
            <a:off x="1457287" y="3431098"/>
            <a:ext cx="432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Resultados GWR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3716A5-EE41-4422-9435-28AAB092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24" y="1495860"/>
            <a:ext cx="9147951" cy="1621498"/>
          </a:xfrm>
          <a:prstGeom prst="rect">
            <a:avLst/>
          </a:prstGeom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11E42904-1C9A-499B-B04C-0CC6B29B5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050516"/>
              </p:ext>
            </p:extLst>
          </p:nvPr>
        </p:nvGraphicFramePr>
        <p:xfrm>
          <a:off x="1522024" y="3831208"/>
          <a:ext cx="9147953" cy="2823594"/>
        </p:xfrm>
        <a:graphic>
          <a:graphicData uri="http://schemas.openxmlformats.org/drawingml/2006/table">
            <a:tbl>
              <a:tblPr/>
              <a:tblGrid>
                <a:gridCol w="2541335">
                  <a:extLst>
                    <a:ext uri="{9D8B030D-6E8A-4147-A177-3AD203B41FA5}">
                      <a16:colId xmlns:a16="http://schemas.microsoft.com/office/drawing/2014/main" val="4115465499"/>
                    </a:ext>
                  </a:extLst>
                </a:gridCol>
                <a:gridCol w="1157861">
                  <a:extLst>
                    <a:ext uri="{9D8B030D-6E8A-4147-A177-3AD203B41FA5}">
                      <a16:colId xmlns:a16="http://schemas.microsoft.com/office/drawing/2014/main" val="2310197205"/>
                    </a:ext>
                  </a:extLst>
                </a:gridCol>
                <a:gridCol w="1157861">
                  <a:extLst>
                    <a:ext uri="{9D8B030D-6E8A-4147-A177-3AD203B41FA5}">
                      <a16:colId xmlns:a16="http://schemas.microsoft.com/office/drawing/2014/main" val="2194686908"/>
                    </a:ext>
                  </a:extLst>
                </a:gridCol>
                <a:gridCol w="1157861">
                  <a:extLst>
                    <a:ext uri="{9D8B030D-6E8A-4147-A177-3AD203B41FA5}">
                      <a16:colId xmlns:a16="http://schemas.microsoft.com/office/drawing/2014/main" val="626681106"/>
                    </a:ext>
                  </a:extLst>
                </a:gridCol>
                <a:gridCol w="1157861">
                  <a:extLst>
                    <a:ext uri="{9D8B030D-6E8A-4147-A177-3AD203B41FA5}">
                      <a16:colId xmlns:a16="http://schemas.microsoft.com/office/drawing/2014/main" val="316720950"/>
                    </a:ext>
                  </a:extLst>
                </a:gridCol>
                <a:gridCol w="1157861">
                  <a:extLst>
                    <a:ext uri="{9D8B030D-6E8A-4147-A177-3AD203B41FA5}">
                      <a16:colId xmlns:a16="http://schemas.microsoft.com/office/drawing/2014/main" val="2073538969"/>
                    </a:ext>
                  </a:extLst>
                </a:gridCol>
                <a:gridCol w="817313">
                  <a:extLst>
                    <a:ext uri="{9D8B030D-6E8A-4147-A177-3AD203B41FA5}">
                      <a16:colId xmlns:a16="http://schemas.microsoft.com/office/drawing/2014/main" val="2466477711"/>
                    </a:ext>
                  </a:extLst>
                </a:gridCol>
              </a:tblGrid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Min.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1st Qu.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3rd Qu.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Max.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158309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X.Intercept.</a:t>
                      </a:r>
                    </a:p>
                  </a:txBody>
                  <a:tcPr marL="12777" marR="12777" marT="127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-0,022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-0,011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-0,011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-0,004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0,001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0,000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813653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n_sales</a:t>
                      </a:r>
                    </a:p>
                  </a:txBody>
                  <a:tcPr marL="12777" marR="12777" marT="127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-0,035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-0,033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-0,031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-0,031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-0,030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-0,034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702530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p_ship_delay</a:t>
                      </a:r>
                    </a:p>
                  </a:txBody>
                  <a:tcPr marL="12777" marR="12777" marT="127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-0,135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-0,126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-0,124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-0,122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-0,108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-0,124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50703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p_delay</a:t>
                      </a:r>
                    </a:p>
                  </a:txBody>
                  <a:tcPr marL="12777" marR="12777" marT="127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-0,387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-0,375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-0,367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-0,366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-0,359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-0,376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971731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avg_dist</a:t>
                      </a:r>
                    </a:p>
                  </a:txBody>
                  <a:tcPr marL="12777" marR="12777" marT="127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-0,077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-0,058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-0,056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-0,047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-0,032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-0,048</a:t>
                      </a:r>
                    </a:p>
                  </a:txBody>
                  <a:tcPr marL="12777" marR="12777" marT="12777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968091"/>
                  </a:ext>
                </a:extLst>
              </a:tr>
              <a:tr h="255529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46511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Residual sum of squares</a:t>
                      </a:r>
                    </a:p>
                  </a:txBody>
                  <a:tcPr marL="12777" marR="12777" marT="127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2253,025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68069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Quasi</a:t>
                      </a:r>
                      <a:r>
                        <a:rPr lang="pt-BR" sz="19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-global R2</a:t>
                      </a:r>
                    </a:p>
                  </a:txBody>
                  <a:tcPr marL="12777" marR="12777" marT="127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0,202751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2777" marR="12777" marT="127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7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426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49" y="203198"/>
            <a:ext cx="6891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CONSIDERAÇÕES FINAIS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86C851-0DE4-4D0D-A2BC-89B778A8D3A1}"/>
              </a:ext>
            </a:extLst>
          </p:cNvPr>
          <p:cNvSpPr txBox="1"/>
          <p:nvPr/>
        </p:nvSpPr>
        <p:spPr>
          <a:xfrm>
            <a:off x="338778" y="1761155"/>
            <a:ext cx="558931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5E71FC"/>
                </a:solidFill>
                <a:latin typeface="Amasis MT Pro Black" panose="02040A04050005020304" pitchFamily="18" charset="0"/>
              </a:rPr>
              <a:t>Encontrou-se clara correlação espacial na disponibilidade de vendedores</a:t>
            </a:r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pt-BR" sz="2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Aponta para oportunidades de negócio em na região Norte</a:t>
            </a:r>
          </a:p>
          <a:p>
            <a:pPr algn="ctr"/>
            <a:endParaRPr lang="pt-BR" sz="20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pt-BR" sz="2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A presença de clientes em regiões pouco atendidas evidenciou desafios logísticos para as entregas, especialmente no que refere-se ao tempo e distância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5422378-D702-41A0-A0DA-DA0DE5F363D8}"/>
              </a:ext>
            </a:extLst>
          </p:cNvPr>
          <p:cNvSpPr txBox="1"/>
          <p:nvPr/>
        </p:nvSpPr>
        <p:spPr>
          <a:xfrm>
            <a:off x="6263906" y="1761155"/>
            <a:ext cx="55893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kern="1200" dirty="0">
                <a:solidFill>
                  <a:srgbClr val="5E71FC"/>
                </a:solidFill>
                <a:effectLst/>
                <a:latin typeface="Amasis MT Pro Black" panose="02040A04050005020304" pitchFamily="18" charset="0"/>
              </a:rPr>
              <a:t>A hipótese de dependência das avaliações sob a ótica da qualidade das entregas foi rejeitada</a:t>
            </a:r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pt-BR" sz="2400" dirty="0">
              <a:effectLst/>
              <a:latin typeface="Amasis MT Pro Black" panose="02040A040500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000" kern="1200" dirty="0">
                <a:solidFill>
                  <a:srgbClr val="FFFFFF"/>
                </a:solidFill>
                <a:effectLst/>
                <a:latin typeface="Amasis MT Pro Black" panose="02040A04050005020304" pitchFamily="18" charset="0"/>
              </a:rPr>
              <a:t>As variáveis de atrasos, distância, etc. não se mostraram eficientes na previsão da avaliação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pt-BR" sz="2000" dirty="0">
              <a:effectLst/>
              <a:latin typeface="Amasis MT Pro Black" panose="02040A040500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000" kern="1200" dirty="0">
                <a:solidFill>
                  <a:srgbClr val="FFFFFF"/>
                </a:solidFill>
                <a:effectLst/>
                <a:latin typeface="Amasis MT Pro Black" panose="02040A04050005020304" pitchFamily="18" charset="0"/>
              </a:rPr>
              <a:t>O modelo GWR demonstrou pouco influência espacial no modelo</a:t>
            </a:r>
            <a:endParaRPr lang="pt-BR" sz="2000" dirty="0">
              <a:effectLst/>
              <a:latin typeface="Amasis MT Pro Black" panose="02040A04050005020304" pitchFamily="18" charset="0"/>
            </a:endParaRPr>
          </a:p>
        </p:txBody>
      </p:sp>
      <p:pic>
        <p:nvPicPr>
          <p:cNvPr id="4" name="Gráfico 3" descr="Seta: reta estrutura de tópicos">
            <a:extLst>
              <a:ext uri="{FF2B5EF4-FFF2-40B4-BE49-F238E27FC236}">
                <a16:creationId xmlns:a16="http://schemas.microsoft.com/office/drawing/2014/main" id="{13AB1F28-9325-453F-A89F-DF4E90E83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504182" y="3002998"/>
            <a:ext cx="1258507" cy="1258507"/>
          </a:xfrm>
          <a:prstGeom prst="rect">
            <a:avLst/>
          </a:prstGeom>
        </p:spPr>
      </p:pic>
      <p:pic>
        <p:nvPicPr>
          <p:cNvPr id="20" name="Gráfico 19" descr="Seta: reta estrutura de tópicos">
            <a:extLst>
              <a:ext uri="{FF2B5EF4-FFF2-40B4-BE49-F238E27FC236}">
                <a16:creationId xmlns:a16="http://schemas.microsoft.com/office/drawing/2014/main" id="{C20A071F-BEF3-4834-8B04-A2EB5B6E2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01364" y="34013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7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49" y="203198"/>
            <a:ext cx="6891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REFERENCIAL TEÓRICO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86C851-0DE4-4D0D-A2BC-89B778A8D3A1}"/>
              </a:ext>
            </a:extLst>
          </p:cNvPr>
          <p:cNvSpPr txBox="1"/>
          <p:nvPr/>
        </p:nvSpPr>
        <p:spPr>
          <a:xfrm>
            <a:off x="338778" y="1761155"/>
            <a:ext cx="558931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5E71FC"/>
                </a:solidFill>
                <a:latin typeface="Amasis MT Pro Black" panose="02040A04050005020304" pitchFamily="18" charset="0"/>
              </a:rPr>
              <a:t>Análise de Clusters</a:t>
            </a:r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pt-BR" sz="2400" dirty="0">
                <a:solidFill>
                  <a:srgbClr val="FFFFFF"/>
                </a:solidFill>
                <a:latin typeface="Amasis MT Pro Black" panose="02040A04050005020304" pitchFamily="18" charset="0"/>
              </a:rPr>
              <a:t>Objetivo: encontrar subgrupos homogêneos entre os fornecedores para a composição de </a:t>
            </a:r>
            <a:r>
              <a:rPr lang="pt-BR" sz="2400" dirty="0" err="1">
                <a:solidFill>
                  <a:srgbClr val="FFFFFF"/>
                </a:solidFill>
                <a:latin typeface="Amasis MT Pro Black" panose="02040A04050005020304" pitchFamily="18" charset="0"/>
              </a:rPr>
              <a:t>forecasts</a:t>
            </a:r>
            <a:r>
              <a:rPr lang="pt-BR" sz="2400" dirty="0">
                <a:solidFill>
                  <a:srgbClr val="FFFFFF"/>
                </a:solidFill>
                <a:latin typeface="Amasis MT Pro Black" panose="02040A04050005020304" pitchFamily="18" charset="0"/>
              </a:rPr>
              <a:t>.</a:t>
            </a:r>
          </a:p>
          <a:p>
            <a:pPr algn="ctr"/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pt-BR" sz="2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James G., Et Al. </a:t>
            </a:r>
            <a:r>
              <a:rPr lang="en-US" sz="2000" i="1" dirty="0">
                <a:solidFill>
                  <a:srgbClr val="FFFFFF"/>
                </a:solidFill>
                <a:latin typeface="Amasis MT Pro Black" panose="02040A04050005020304" pitchFamily="18" charset="0"/>
              </a:rPr>
              <a:t>An Introduction to Statistical Learning</a:t>
            </a:r>
            <a:r>
              <a:rPr lang="en-US" sz="2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, New York, Springer:</a:t>
            </a:r>
            <a:r>
              <a:rPr lang="pt-BR" sz="2000" i="1" dirty="0">
                <a:solidFill>
                  <a:srgbClr val="FFFFFF"/>
                </a:solidFill>
                <a:latin typeface="Amasis MT Pro Black" panose="02040A04050005020304" pitchFamily="18" charset="0"/>
              </a:rPr>
              <a:t> </a:t>
            </a:r>
            <a:r>
              <a:rPr lang="pt-BR" sz="2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2021</a:t>
            </a:r>
          </a:p>
          <a:p>
            <a:pPr algn="ctr"/>
            <a:endParaRPr lang="pt-BR" sz="20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pt-BR" sz="2000" dirty="0" err="1">
                <a:solidFill>
                  <a:srgbClr val="FFFFFF"/>
                </a:solidFill>
                <a:latin typeface="Amasis MT Pro Black" panose="02040A04050005020304" pitchFamily="18" charset="0"/>
              </a:rPr>
              <a:t>Zelterman</a:t>
            </a:r>
            <a:r>
              <a:rPr lang="pt-BR" sz="2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, D. </a:t>
            </a:r>
            <a:r>
              <a:rPr lang="pt-BR" sz="2000" i="1" dirty="0" err="1">
                <a:solidFill>
                  <a:srgbClr val="FFFFFF"/>
                </a:solidFill>
                <a:latin typeface="Amasis MT Pro Black" panose="02040A04050005020304" pitchFamily="18" charset="0"/>
              </a:rPr>
              <a:t>Applied</a:t>
            </a:r>
            <a:r>
              <a:rPr lang="pt-BR" sz="2000" i="1" dirty="0">
                <a:solidFill>
                  <a:srgbClr val="FFFFFF"/>
                </a:solidFill>
                <a:latin typeface="Amasis MT Pro Black" panose="02040A04050005020304" pitchFamily="18" charset="0"/>
              </a:rPr>
              <a:t> </a:t>
            </a:r>
            <a:r>
              <a:rPr lang="pt-BR" sz="2000" i="1" dirty="0" err="1">
                <a:solidFill>
                  <a:srgbClr val="FFFFFF"/>
                </a:solidFill>
                <a:latin typeface="Amasis MT Pro Black" panose="02040A04050005020304" pitchFamily="18" charset="0"/>
              </a:rPr>
              <a:t>Multivariate</a:t>
            </a:r>
            <a:r>
              <a:rPr lang="pt-BR" sz="2000" i="1" dirty="0">
                <a:solidFill>
                  <a:srgbClr val="FFFFFF"/>
                </a:solidFill>
                <a:latin typeface="Amasis MT Pro Black" panose="02040A04050005020304" pitchFamily="18" charset="0"/>
              </a:rPr>
              <a:t> </a:t>
            </a:r>
            <a:r>
              <a:rPr lang="pt-BR" sz="2000" i="1" dirty="0" err="1">
                <a:solidFill>
                  <a:srgbClr val="FFFFFF"/>
                </a:solidFill>
                <a:latin typeface="Amasis MT Pro Black" panose="02040A04050005020304" pitchFamily="18" charset="0"/>
              </a:rPr>
              <a:t>Statistics</a:t>
            </a:r>
            <a:r>
              <a:rPr lang="pt-BR" sz="2000" i="1" dirty="0">
                <a:solidFill>
                  <a:srgbClr val="FFFFFF"/>
                </a:solidFill>
                <a:latin typeface="Amasis MT Pro Black" panose="02040A04050005020304" pitchFamily="18" charset="0"/>
              </a:rPr>
              <a:t> </a:t>
            </a:r>
            <a:r>
              <a:rPr lang="pt-BR" sz="2000" i="1" dirty="0" err="1">
                <a:solidFill>
                  <a:srgbClr val="FFFFFF"/>
                </a:solidFill>
                <a:latin typeface="Amasis MT Pro Black" panose="02040A04050005020304" pitchFamily="18" charset="0"/>
              </a:rPr>
              <a:t>with</a:t>
            </a:r>
            <a:r>
              <a:rPr lang="pt-BR" sz="2000" i="1" dirty="0">
                <a:solidFill>
                  <a:srgbClr val="FFFFFF"/>
                </a:solidFill>
                <a:latin typeface="Amasis MT Pro Black" panose="02040A04050005020304" pitchFamily="18" charset="0"/>
              </a:rPr>
              <a:t> R</a:t>
            </a:r>
            <a:r>
              <a:rPr lang="pt-BR" sz="2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. New York, Springer: 2015</a:t>
            </a:r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F1A941B7-50F5-4F55-AAAE-E52ECE14E466}"/>
              </a:ext>
            </a:extLst>
          </p:cNvPr>
          <p:cNvSpPr txBox="1"/>
          <p:nvPr/>
        </p:nvSpPr>
        <p:spPr>
          <a:xfrm>
            <a:off x="6263905" y="1761155"/>
            <a:ext cx="558931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5E71FC"/>
                </a:solidFill>
                <a:latin typeface="Amasis MT Pro Black" panose="02040A04050005020304" pitchFamily="18" charset="0"/>
              </a:rPr>
              <a:t>Métodos de </a:t>
            </a:r>
            <a:r>
              <a:rPr lang="pt-BR" sz="2400" dirty="0" err="1">
                <a:solidFill>
                  <a:srgbClr val="5E71FC"/>
                </a:solidFill>
                <a:latin typeface="Amasis MT Pro Black" panose="02040A04050005020304" pitchFamily="18" charset="0"/>
              </a:rPr>
              <a:t>Forecasting</a:t>
            </a:r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pt-BR" sz="2400" dirty="0">
                <a:solidFill>
                  <a:srgbClr val="FFFFFF"/>
                </a:solidFill>
                <a:latin typeface="Amasis MT Pro Black" panose="02040A04050005020304" pitchFamily="18" charset="0"/>
              </a:rPr>
              <a:t>Objetivo: criar modelos preditivos de receita, por perfil de fornecedor.</a:t>
            </a:r>
          </a:p>
          <a:p>
            <a:pPr algn="ctr"/>
            <a:endParaRPr lang="pt-BR" sz="2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pt-BR" sz="2000" dirty="0" err="1">
                <a:solidFill>
                  <a:srgbClr val="FFFFFF"/>
                </a:solidFill>
                <a:latin typeface="Amasis MT Pro Black" panose="02040A04050005020304" pitchFamily="18" charset="0"/>
              </a:rPr>
              <a:t>Hyndman</a:t>
            </a:r>
            <a:r>
              <a:rPr lang="pt-BR" sz="2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, R. </a:t>
            </a:r>
            <a:r>
              <a:rPr lang="pt-BR" sz="2000" dirty="0" err="1">
                <a:solidFill>
                  <a:srgbClr val="FFFFFF"/>
                </a:solidFill>
                <a:latin typeface="Amasis MT Pro Black" panose="02040A04050005020304" pitchFamily="18" charset="0"/>
              </a:rPr>
              <a:t>Athanasopoulos</a:t>
            </a:r>
            <a:r>
              <a:rPr lang="pt-BR" sz="2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, G. </a:t>
            </a:r>
            <a:r>
              <a:rPr lang="en-US" sz="2000" i="1" dirty="0">
                <a:solidFill>
                  <a:srgbClr val="FFFFFF"/>
                </a:solidFill>
                <a:latin typeface="Amasis MT Pro Black" panose="02040A04050005020304" pitchFamily="18" charset="0"/>
              </a:rPr>
              <a:t>Forecasting: Principles and Practice 2</a:t>
            </a:r>
            <a:r>
              <a:rPr lang="en-US" sz="2000" i="1" baseline="30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nd</a:t>
            </a:r>
            <a:r>
              <a:rPr lang="en-US" sz="2000" i="1" dirty="0">
                <a:solidFill>
                  <a:srgbClr val="FFFFFF"/>
                </a:solidFill>
                <a:latin typeface="Amasis MT Pro Black" panose="02040A04050005020304" pitchFamily="18" charset="0"/>
              </a:rPr>
              <a:t> Ed</a:t>
            </a:r>
            <a:r>
              <a:rPr lang="en-US" sz="2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, Australia, Monash University:</a:t>
            </a:r>
            <a:r>
              <a:rPr lang="pt-BR" sz="2000" i="1" dirty="0">
                <a:solidFill>
                  <a:srgbClr val="FFFFFF"/>
                </a:solidFill>
                <a:latin typeface="Amasis MT Pro Black" panose="02040A04050005020304" pitchFamily="18" charset="0"/>
              </a:rPr>
              <a:t> </a:t>
            </a:r>
            <a:r>
              <a:rPr lang="pt-BR" sz="2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58083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486C851-0DE4-4D0D-A2BC-89B778A8D3A1}"/>
              </a:ext>
            </a:extLst>
          </p:cNvPr>
          <p:cNvSpPr txBox="1"/>
          <p:nvPr/>
        </p:nvSpPr>
        <p:spPr>
          <a:xfrm>
            <a:off x="2306657" y="5133835"/>
            <a:ext cx="806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solução de vendas que ajuda vendedores a se profissionalizarem e ganharem eficiência e liquidez nas vendas online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CB8C4B3-31CB-428C-80BB-4FE2F0175C48}"/>
              </a:ext>
            </a:extLst>
          </p:cNvPr>
          <p:cNvGrpSpPr/>
          <p:nvPr/>
        </p:nvGrpSpPr>
        <p:grpSpPr>
          <a:xfrm>
            <a:off x="5163324" y="1782900"/>
            <a:ext cx="1865352" cy="1915433"/>
            <a:chOff x="5058392" y="2514600"/>
            <a:chExt cx="1865352" cy="1915433"/>
          </a:xfrm>
        </p:grpSpPr>
        <p:pic>
          <p:nvPicPr>
            <p:cNvPr id="1028" name="Picture 4" descr="Olist | Endeavor Brasil">
              <a:extLst>
                <a:ext uri="{FF2B5EF4-FFF2-40B4-BE49-F238E27FC236}">
                  <a16:creationId xmlns:a16="http://schemas.microsoft.com/office/drawing/2014/main" id="{0D8E65E4-E300-46AE-A5B0-66B9E019FB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05" t="16899" r="22248"/>
            <a:stretch/>
          </p:blipFill>
          <p:spPr bwMode="auto">
            <a:xfrm>
              <a:off x="5058392" y="2514600"/>
              <a:ext cx="1865352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Gráfico 2" descr="Aperto de mão com preenchimento sólido">
              <a:extLst>
                <a:ext uri="{FF2B5EF4-FFF2-40B4-BE49-F238E27FC236}">
                  <a16:creationId xmlns:a16="http://schemas.microsoft.com/office/drawing/2014/main" id="{F318A20E-8917-4A48-B7F8-6E3338A09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8154" y="3104204"/>
              <a:ext cx="1325829" cy="1325829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97692D5-1353-46A9-B0FC-991C57A55AE6}"/>
              </a:ext>
            </a:extLst>
          </p:cNvPr>
          <p:cNvGrpSpPr/>
          <p:nvPr/>
        </p:nvGrpSpPr>
        <p:grpSpPr>
          <a:xfrm>
            <a:off x="914065" y="1724165"/>
            <a:ext cx="2053653" cy="2030834"/>
            <a:chOff x="1034321" y="2900930"/>
            <a:chExt cx="2053653" cy="2030834"/>
          </a:xfrm>
        </p:grpSpPr>
        <p:pic>
          <p:nvPicPr>
            <p:cNvPr id="12" name="Gráfico 11" descr="Usuário com preenchimento sólido">
              <a:extLst>
                <a:ext uri="{FF2B5EF4-FFF2-40B4-BE49-F238E27FC236}">
                  <a16:creationId xmlns:a16="http://schemas.microsoft.com/office/drawing/2014/main" id="{8E83069A-14DA-43BA-B409-8C08596D3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47367" y="3002567"/>
              <a:ext cx="1827560" cy="1827560"/>
            </a:xfrm>
            <a:prstGeom prst="rect">
              <a:avLst/>
            </a:prstGeom>
          </p:spPr>
        </p:pic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CDCBE647-3F4E-44B3-83CC-618454C34D9C}"/>
                </a:ext>
              </a:extLst>
            </p:cNvPr>
            <p:cNvSpPr/>
            <p:nvPr/>
          </p:nvSpPr>
          <p:spPr>
            <a:xfrm>
              <a:off x="1034321" y="2900930"/>
              <a:ext cx="2053653" cy="2030834"/>
            </a:xfrm>
            <a:prstGeom prst="roundRect">
              <a:avLst/>
            </a:prstGeom>
            <a:noFill/>
            <a:ln w="5715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93595B8-FCA9-45A9-9979-1DAB77DCCCB2}"/>
              </a:ext>
            </a:extLst>
          </p:cNvPr>
          <p:cNvGrpSpPr/>
          <p:nvPr/>
        </p:nvGrpSpPr>
        <p:grpSpPr>
          <a:xfrm>
            <a:off x="9224282" y="1724165"/>
            <a:ext cx="2053653" cy="2030834"/>
            <a:chOff x="9344538" y="2926771"/>
            <a:chExt cx="2053653" cy="2030834"/>
          </a:xfrm>
        </p:grpSpPr>
        <p:pic>
          <p:nvPicPr>
            <p:cNvPr id="9" name="Gráfico 8" descr="Monitor estrutura de tópicos">
              <a:extLst>
                <a:ext uri="{FF2B5EF4-FFF2-40B4-BE49-F238E27FC236}">
                  <a16:creationId xmlns:a16="http://schemas.microsoft.com/office/drawing/2014/main" id="{C5FB3D2E-A9F6-4E8E-A913-E9664F052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94774" y="3065598"/>
              <a:ext cx="1753180" cy="1753180"/>
            </a:xfrm>
            <a:prstGeom prst="rect">
              <a:avLst/>
            </a:prstGeom>
          </p:spPr>
        </p:pic>
        <p:pic>
          <p:nvPicPr>
            <p:cNvPr id="6" name="Gráfico 5" descr="Cofrinho com preenchimento sólido">
              <a:extLst>
                <a:ext uri="{FF2B5EF4-FFF2-40B4-BE49-F238E27FC236}">
                  <a16:creationId xmlns:a16="http://schemas.microsoft.com/office/drawing/2014/main" id="{537E4E7A-92B2-430E-9023-1F9470339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1452" y="3473970"/>
              <a:ext cx="719824" cy="719824"/>
            </a:xfrm>
            <a:prstGeom prst="rect">
              <a:avLst/>
            </a:prstGeom>
          </p:spPr>
        </p:pic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7F1C7C22-9468-4E9C-9F9C-FE438F2EA366}"/>
                </a:ext>
              </a:extLst>
            </p:cNvPr>
            <p:cNvSpPr/>
            <p:nvPr/>
          </p:nvSpPr>
          <p:spPr>
            <a:xfrm>
              <a:off x="9344538" y="2926771"/>
              <a:ext cx="2053653" cy="2030834"/>
            </a:xfrm>
            <a:prstGeom prst="roundRect">
              <a:avLst/>
            </a:prstGeom>
            <a:noFill/>
            <a:ln w="57150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8" name="Gráfico 37" descr="Seta: Curva no sentido anti-horário estrutura de tópicos">
            <a:extLst>
              <a:ext uri="{FF2B5EF4-FFF2-40B4-BE49-F238E27FC236}">
                <a16:creationId xmlns:a16="http://schemas.microsoft.com/office/drawing/2014/main" id="{1C760882-44E2-4B92-AA03-8259BE1EF0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604481" flipH="1">
            <a:off x="2755213" y="411855"/>
            <a:ext cx="2308653" cy="2308653"/>
          </a:xfrm>
          <a:prstGeom prst="rect">
            <a:avLst/>
          </a:prstGeom>
        </p:spPr>
      </p:pic>
      <p:pic>
        <p:nvPicPr>
          <p:cNvPr id="40" name="Gráfico 39" descr="Seta: Curva no sentido anti-horário estrutura de tópicos">
            <a:extLst>
              <a:ext uri="{FF2B5EF4-FFF2-40B4-BE49-F238E27FC236}">
                <a16:creationId xmlns:a16="http://schemas.microsoft.com/office/drawing/2014/main" id="{00E2F0CC-27DD-4394-87A1-921BE665BA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7534792" flipH="1" flipV="1">
            <a:off x="6532543" y="2760724"/>
            <a:ext cx="2308653" cy="2308653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E9665361-7AC3-475E-8FF3-7ECB8BA785C0}"/>
              </a:ext>
            </a:extLst>
          </p:cNvPr>
          <p:cNvSpPr txBox="1"/>
          <p:nvPr/>
        </p:nvSpPr>
        <p:spPr>
          <a:xfrm>
            <a:off x="981796" y="3361570"/>
            <a:ext cx="191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rial Nova" panose="020B0604020202020204" pitchFamily="34" charset="0"/>
              </a:rPr>
              <a:t>VENDEDOR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62D1AB9-226A-4BC7-A214-8520B15CA2C7}"/>
              </a:ext>
            </a:extLst>
          </p:cNvPr>
          <p:cNvSpPr txBox="1"/>
          <p:nvPr/>
        </p:nvSpPr>
        <p:spPr>
          <a:xfrm>
            <a:off x="9292013" y="3365734"/>
            <a:ext cx="191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rial Nova" panose="020B0604020202020204" pitchFamily="34" charset="0"/>
              </a:rPr>
              <a:t>MARKETPLACE</a:t>
            </a:r>
          </a:p>
        </p:txBody>
      </p:sp>
    </p:spTree>
    <p:extLst>
      <p:ext uri="{BB962C8B-B14F-4D97-AF65-F5344CB8AC3E}">
        <p14:creationId xmlns:p14="http://schemas.microsoft.com/office/powerpoint/2010/main" val="425475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457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OBJETIVO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D5623AF-DFB4-45B8-9805-EF52611A3792}"/>
              </a:ext>
            </a:extLst>
          </p:cNvPr>
          <p:cNvGrpSpPr/>
          <p:nvPr/>
        </p:nvGrpSpPr>
        <p:grpSpPr>
          <a:xfrm>
            <a:off x="9386912" y="2629577"/>
            <a:ext cx="1946696" cy="1598847"/>
            <a:chOff x="9386912" y="2629576"/>
            <a:chExt cx="1946696" cy="1598847"/>
          </a:xfrm>
        </p:grpSpPr>
        <p:pic>
          <p:nvPicPr>
            <p:cNvPr id="30" name="Gráfico 29" descr="Estrela com preenchimento sólido">
              <a:extLst>
                <a:ext uri="{FF2B5EF4-FFF2-40B4-BE49-F238E27FC236}">
                  <a16:creationId xmlns:a16="http://schemas.microsoft.com/office/drawing/2014/main" id="{50FA98BB-E97E-486C-9E19-55D65814B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86912" y="3776771"/>
              <a:ext cx="451652" cy="451652"/>
            </a:xfrm>
            <a:prstGeom prst="rect">
              <a:avLst/>
            </a:prstGeom>
          </p:spPr>
        </p:pic>
        <p:pic>
          <p:nvPicPr>
            <p:cNvPr id="31" name="Gráfico 30" descr="Sinal de polegar para cima com preenchimento sólido">
              <a:extLst>
                <a:ext uri="{FF2B5EF4-FFF2-40B4-BE49-F238E27FC236}">
                  <a16:creationId xmlns:a16="http://schemas.microsoft.com/office/drawing/2014/main" id="{EEBC0FD9-9545-4834-AD49-7B220B140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86664" y="2629576"/>
              <a:ext cx="1147195" cy="1147195"/>
            </a:xfrm>
            <a:prstGeom prst="rect">
              <a:avLst/>
            </a:prstGeom>
          </p:spPr>
        </p:pic>
        <p:pic>
          <p:nvPicPr>
            <p:cNvPr id="32" name="Gráfico 31" descr="Estrela com preenchimento sólido">
              <a:extLst>
                <a:ext uri="{FF2B5EF4-FFF2-40B4-BE49-F238E27FC236}">
                  <a16:creationId xmlns:a16="http://schemas.microsoft.com/office/drawing/2014/main" id="{49D3BD0D-23AC-4C95-B9BB-0AFD3286D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60673" y="3776771"/>
              <a:ext cx="451652" cy="451652"/>
            </a:xfrm>
            <a:prstGeom prst="rect">
              <a:avLst/>
            </a:prstGeom>
          </p:spPr>
        </p:pic>
        <p:pic>
          <p:nvPicPr>
            <p:cNvPr id="33" name="Gráfico 32" descr="Estrela com preenchimento sólido">
              <a:extLst>
                <a:ext uri="{FF2B5EF4-FFF2-40B4-BE49-F238E27FC236}">
                  <a16:creationId xmlns:a16="http://schemas.microsoft.com/office/drawing/2014/main" id="{6F6005FB-2C17-4CE8-959C-4CE0FC9F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34434" y="3776771"/>
              <a:ext cx="451652" cy="451652"/>
            </a:xfrm>
            <a:prstGeom prst="rect">
              <a:avLst/>
            </a:prstGeom>
          </p:spPr>
        </p:pic>
        <p:pic>
          <p:nvPicPr>
            <p:cNvPr id="34" name="Gráfico 33" descr="Estrela estrutura de tópicos">
              <a:extLst>
                <a:ext uri="{FF2B5EF4-FFF2-40B4-BE49-F238E27FC236}">
                  <a16:creationId xmlns:a16="http://schemas.microsoft.com/office/drawing/2014/main" id="{9EF6383D-3F86-4ECC-A192-23359D929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81956" y="3776771"/>
              <a:ext cx="451652" cy="451652"/>
            </a:xfrm>
            <a:prstGeom prst="rect">
              <a:avLst/>
            </a:prstGeom>
          </p:spPr>
        </p:pic>
        <p:pic>
          <p:nvPicPr>
            <p:cNvPr id="35" name="Gráfico 34" descr="Estrela com preenchimento sólido">
              <a:extLst>
                <a:ext uri="{FF2B5EF4-FFF2-40B4-BE49-F238E27FC236}">
                  <a16:creationId xmlns:a16="http://schemas.microsoft.com/office/drawing/2014/main" id="{60F8D983-1002-4D9D-B303-8D08EE722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08195" y="3776771"/>
              <a:ext cx="451652" cy="451652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8F7A4E0-7B68-4A42-9BF7-BD93BB36BFCD}"/>
              </a:ext>
            </a:extLst>
          </p:cNvPr>
          <p:cNvGrpSpPr/>
          <p:nvPr/>
        </p:nvGrpSpPr>
        <p:grpSpPr>
          <a:xfrm>
            <a:off x="405083" y="2118806"/>
            <a:ext cx="2620388" cy="2620388"/>
            <a:chOff x="405083" y="2118806"/>
            <a:chExt cx="2620388" cy="2620388"/>
          </a:xfrm>
        </p:grpSpPr>
        <p:pic>
          <p:nvPicPr>
            <p:cNvPr id="37" name="Gráfico 36" descr="Globo terrestre: Américas com preenchimento sólido">
              <a:extLst>
                <a:ext uri="{FF2B5EF4-FFF2-40B4-BE49-F238E27FC236}">
                  <a16:creationId xmlns:a16="http://schemas.microsoft.com/office/drawing/2014/main" id="{4179D3B7-FBDA-45C5-8B58-9770F0758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5083" y="2118806"/>
              <a:ext cx="2620388" cy="2620388"/>
            </a:xfrm>
            <a:prstGeom prst="rect">
              <a:avLst/>
            </a:prstGeom>
          </p:spPr>
        </p:pic>
        <p:pic>
          <p:nvPicPr>
            <p:cNvPr id="38" name="Gráfico 37" descr="Marcador estrutura de tópicos">
              <a:extLst>
                <a:ext uri="{FF2B5EF4-FFF2-40B4-BE49-F238E27FC236}">
                  <a16:creationId xmlns:a16="http://schemas.microsoft.com/office/drawing/2014/main" id="{E30BCE2D-525E-45B5-9AD2-3A8EED0EC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05484" y="3520480"/>
              <a:ext cx="371769" cy="371769"/>
            </a:xfrm>
            <a:prstGeom prst="rect">
              <a:avLst/>
            </a:prstGeom>
          </p:spPr>
        </p:pic>
      </p:grpSp>
      <p:sp>
        <p:nvSpPr>
          <p:cNvPr id="39" name="Seta: da Esquerda para a Direita 38">
            <a:extLst>
              <a:ext uri="{FF2B5EF4-FFF2-40B4-BE49-F238E27FC236}">
                <a16:creationId xmlns:a16="http://schemas.microsoft.com/office/drawing/2014/main" id="{F9E69F70-2763-4343-89FB-EED0AAC75C1B}"/>
              </a:ext>
            </a:extLst>
          </p:cNvPr>
          <p:cNvSpPr/>
          <p:nvPr/>
        </p:nvSpPr>
        <p:spPr>
          <a:xfrm>
            <a:off x="3649745" y="2924666"/>
            <a:ext cx="4892511" cy="1008668"/>
          </a:xfrm>
          <a:prstGeom prst="leftRightArrow">
            <a:avLst/>
          </a:prstGeom>
          <a:gradFill flip="none" rotWithShape="1">
            <a:gsLst>
              <a:gs pos="0">
                <a:srgbClr val="2C88D9">
                  <a:alpha val="30000"/>
                </a:srgbClr>
              </a:gs>
              <a:gs pos="100000">
                <a:srgbClr val="1AAE9F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86C851-0DE4-4D0D-A2BC-89B778A8D3A1}"/>
              </a:ext>
            </a:extLst>
          </p:cNvPr>
          <p:cNvSpPr txBox="1"/>
          <p:nvPr/>
        </p:nvSpPr>
        <p:spPr>
          <a:xfrm>
            <a:off x="3806315" y="1166843"/>
            <a:ext cx="45793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FFFF"/>
                </a:solidFill>
                <a:latin typeface="Amasis MT Pro Black" panose="02040A04050005020304" pitchFamily="18" charset="0"/>
              </a:rPr>
              <a:t>Analisar a qualidade dos processos logísticos em um serviço de </a:t>
            </a:r>
          </a:p>
          <a:p>
            <a:pPr algn="ctr"/>
            <a:r>
              <a:rPr lang="pt-BR" sz="3600" dirty="0">
                <a:solidFill>
                  <a:srgbClr val="FFFFFF"/>
                </a:solidFill>
                <a:latin typeface="Amasis MT Pro Black" panose="02040A04050005020304" pitchFamily="18" charset="0"/>
              </a:rPr>
              <a:t>e-commerce, sob a ótica da geografia espacial</a:t>
            </a:r>
          </a:p>
        </p:txBody>
      </p:sp>
    </p:spTree>
    <p:extLst>
      <p:ext uri="{BB962C8B-B14F-4D97-AF65-F5344CB8AC3E}">
        <p14:creationId xmlns:p14="http://schemas.microsoft.com/office/powerpoint/2010/main" val="113373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657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OBJETIVOS ESPECÍFICOS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86C851-0DE4-4D0D-A2BC-89B778A8D3A1}"/>
              </a:ext>
            </a:extLst>
          </p:cNvPr>
          <p:cNvSpPr txBox="1"/>
          <p:nvPr/>
        </p:nvSpPr>
        <p:spPr>
          <a:xfrm>
            <a:off x="734930" y="2302637"/>
            <a:ext cx="45793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FFFF"/>
                </a:solidFill>
                <a:latin typeface="Amasis MT Pro Black" panose="02040A04050005020304" pitchFamily="18" charset="0"/>
              </a:rPr>
              <a:t>Analisar espacialmente os indicadores dos processos logísticos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887123F-5780-4370-A01E-C697D4B856A3}"/>
              </a:ext>
            </a:extLst>
          </p:cNvPr>
          <p:cNvSpPr txBox="1"/>
          <p:nvPr/>
        </p:nvSpPr>
        <p:spPr>
          <a:xfrm>
            <a:off x="6286575" y="2025638"/>
            <a:ext cx="5170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FFFF"/>
                </a:solidFill>
                <a:latin typeface="Amasis MT Pro Black" panose="02040A04050005020304" pitchFamily="18" charset="0"/>
              </a:rPr>
              <a:t>Analisar a relação entre as avaliações dos clientes e os indicadores de qualidade das entregas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8885453-32B8-4C8E-BEC0-220DD5535053}"/>
              </a:ext>
            </a:extLst>
          </p:cNvPr>
          <p:cNvGrpSpPr/>
          <p:nvPr/>
        </p:nvGrpSpPr>
        <p:grpSpPr>
          <a:xfrm>
            <a:off x="5218792" y="4630515"/>
            <a:ext cx="1754415" cy="1763651"/>
            <a:chOff x="5218792" y="4630515"/>
            <a:chExt cx="1754415" cy="1763651"/>
          </a:xfrm>
        </p:grpSpPr>
        <p:pic>
          <p:nvPicPr>
            <p:cNvPr id="9" name="Gráfico 8" descr="Globo com preenchimento sólido">
              <a:extLst>
                <a:ext uri="{FF2B5EF4-FFF2-40B4-BE49-F238E27FC236}">
                  <a16:creationId xmlns:a16="http://schemas.microsoft.com/office/drawing/2014/main" id="{20B84213-AC06-48C1-8EA3-A7EF4E660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8792" y="4639751"/>
              <a:ext cx="1754415" cy="1754415"/>
            </a:xfrm>
            <a:prstGeom prst="rect">
              <a:avLst/>
            </a:prstGeom>
          </p:spPr>
        </p:pic>
        <p:pic>
          <p:nvPicPr>
            <p:cNvPr id="6" name="Gráfico 5" descr="Globo terrestre: Américas com preenchimento sólido">
              <a:extLst>
                <a:ext uri="{FF2B5EF4-FFF2-40B4-BE49-F238E27FC236}">
                  <a16:creationId xmlns:a16="http://schemas.microsoft.com/office/drawing/2014/main" id="{9E4AE155-76A4-4D2C-B910-B247DB61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43616" y="4630515"/>
              <a:ext cx="1555758" cy="1555758"/>
            </a:xfrm>
            <a:prstGeom prst="rect">
              <a:avLst/>
            </a:prstGeom>
          </p:spPr>
        </p:pic>
      </p:grpSp>
      <p:pic>
        <p:nvPicPr>
          <p:cNvPr id="4" name="Gráfico 3" descr="Lupa estrutura de tópicos">
            <a:extLst>
              <a:ext uri="{FF2B5EF4-FFF2-40B4-BE49-F238E27FC236}">
                <a16:creationId xmlns:a16="http://schemas.microsoft.com/office/drawing/2014/main" id="{54E6BF86-BEEF-469B-8B2E-EA745EF0A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0586" y="4660051"/>
            <a:ext cx="1199537" cy="119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6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457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DADOS</a:t>
            </a:r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5059BEB2-5983-4EAB-B824-51E8BE4F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5" y="4922732"/>
            <a:ext cx="914400" cy="914400"/>
          </a:xfrm>
          <a:prstGeom prst="rect">
            <a:avLst/>
          </a:prstGeom>
        </p:spPr>
      </p:pic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A0C89BD2-11D4-4C4B-B14F-7843A201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3" y="4922732"/>
            <a:ext cx="914400" cy="914400"/>
          </a:xfrm>
          <a:prstGeom prst="rect">
            <a:avLst/>
          </a:prstGeom>
        </p:spPr>
      </p:pic>
      <p:pic>
        <p:nvPicPr>
          <p:cNvPr id="20" name="Gráfico 19" descr="Banco de dados com preenchimento sólido">
            <a:extLst>
              <a:ext uri="{FF2B5EF4-FFF2-40B4-BE49-F238E27FC236}">
                <a16:creationId xmlns:a16="http://schemas.microsoft.com/office/drawing/2014/main" id="{FDF33AC4-D913-4697-8129-5F7180E7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5" y="2972605"/>
            <a:ext cx="914400" cy="914400"/>
          </a:xfrm>
          <a:prstGeom prst="rect">
            <a:avLst/>
          </a:prstGeom>
        </p:spPr>
      </p:pic>
      <p:pic>
        <p:nvPicPr>
          <p:cNvPr id="21" name="Gráfico 20" descr="Banco de dados com preenchimento sólido">
            <a:extLst>
              <a:ext uri="{FF2B5EF4-FFF2-40B4-BE49-F238E27FC236}">
                <a16:creationId xmlns:a16="http://schemas.microsoft.com/office/drawing/2014/main" id="{E5E44395-3381-4822-B2BF-B0BE6F2A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5" y="2972605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 com preenchimento sólido">
            <a:extLst>
              <a:ext uri="{FF2B5EF4-FFF2-40B4-BE49-F238E27FC236}">
                <a16:creationId xmlns:a16="http://schemas.microsoft.com/office/drawing/2014/main" id="{197F110D-C2F2-422E-A533-DD35E134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6" y="2972605"/>
            <a:ext cx="914400" cy="914400"/>
          </a:xfrm>
          <a:prstGeom prst="rect">
            <a:avLst/>
          </a:prstGeom>
        </p:spPr>
      </p:pic>
      <p:pic>
        <p:nvPicPr>
          <p:cNvPr id="23" name="Gráfico 22" descr="Banco de dados com preenchimento sólido">
            <a:extLst>
              <a:ext uri="{FF2B5EF4-FFF2-40B4-BE49-F238E27FC236}">
                <a16:creationId xmlns:a16="http://schemas.microsoft.com/office/drawing/2014/main" id="{DF4EC440-7971-495B-8F1A-54339742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6" y="1027314"/>
            <a:ext cx="914400" cy="914400"/>
          </a:xfrm>
          <a:prstGeom prst="rect">
            <a:avLst/>
          </a:prstGeom>
        </p:spPr>
      </p:pic>
      <p:pic>
        <p:nvPicPr>
          <p:cNvPr id="24" name="Gráfico 23" descr="Banco de dados com preenchimento sólido">
            <a:extLst>
              <a:ext uri="{FF2B5EF4-FFF2-40B4-BE49-F238E27FC236}">
                <a16:creationId xmlns:a16="http://schemas.microsoft.com/office/drawing/2014/main" id="{669E1DCD-E72F-40E3-AC82-3D2B466D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6" y="1027314"/>
            <a:ext cx="914400" cy="914400"/>
          </a:xfrm>
          <a:prstGeom prst="rect">
            <a:avLst/>
          </a:prstGeom>
        </p:spPr>
      </p:pic>
      <p:pic>
        <p:nvPicPr>
          <p:cNvPr id="25" name="Gráfico 24" descr="Banco de dados com preenchimento sólido">
            <a:extLst>
              <a:ext uri="{FF2B5EF4-FFF2-40B4-BE49-F238E27FC236}">
                <a16:creationId xmlns:a16="http://schemas.microsoft.com/office/drawing/2014/main" id="{A6D04229-86C0-42D0-9EA8-8D09BCEE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736" y="2972605"/>
            <a:ext cx="914400" cy="914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87E630-FCEF-4E1A-ABB8-D0689697585B}"/>
              </a:ext>
            </a:extLst>
          </p:cNvPr>
          <p:cNvSpPr txBox="1"/>
          <p:nvPr/>
        </p:nvSpPr>
        <p:spPr>
          <a:xfrm>
            <a:off x="344139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olist_order_payments_dataset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96A064-42EA-4978-B0B4-A6A008701F0F}"/>
              </a:ext>
            </a:extLst>
          </p:cNvPr>
          <p:cNvSpPr txBox="1"/>
          <p:nvPr/>
        </p:nvSpPr>
        <p:spPr>
          <a:xfrm>
            <a:off x="606533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olist_products_dataset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0DA4196-BED9-4602-ACAB-A3A15B7D69AE}"/>
              </a:ext>
            </a:extLst>
          </p:cNvPr>
          <p:cNvSpPr txBox="1"/>
          <p:nvPr/>
        </p:nvSpPr>
        <p:spPr>
          <a:xfrm>
            <a:off x="6065338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olist_order_items_dataset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859BBEF-6C27-4EB9-B25A-D4B3CC14F39D}"/>
              </a:ext>
            </a:extLst>
          </p:cNvPr>
          <p:cNvSpPr txBox="1"/>
          <p:nvPr/>
        </p:nvSpPr>
        <p:spPr>
          <a:xfrm>
            <a:off x="868927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olist_sellers_dataset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37DB2AF-837E-4569-8454-9EEF1F441104}"/>
              </a:ext>
            </a:extLst>
          </p:cNvPr>
          <p:cNvSpPr txBox="1"/>
          <p:nvPr/>
        </p:nvSpPr>
        <p:spPr>
          <a:xfrm>
            <a:off x="3441397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olist_orders_dataset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86E72E-76D9-42C1-956A-8EDEDDEA7A27}"/>
              </a:ext>
            </a:extLst>
          </p:cNvPr>
          <p:cNvSpPr txBox="1"/>
          <p:nvPr/>
        </p:nvSpPr>
        <p:spPr>
          <a:xfrm>
            <a:off x="81745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olist_order_reviews_dataset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4B63C02-9700-42B9-8AE4-B400DD3CB24F}"/>
              </a:ext>
            </a:extLst>
          </p:cNvPr>
          <p:cNvSpPr txBox="1"/>
          <p:nvPr/>
        </p:nvSpPr>
        <p:spPr>
          <a:xfrm>
            <a:off x="3441397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olist_order_customer_dataset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61AEB-8DBA-4A13-A1A3-23523FCA5A22}"/>
              </a:ext>
            </a:extLst>
          </p:cNvPr>
          <p:cNvSpPr txBox="1"/>
          <p:nvPr/>
        </p:nvSpPr>
        <p:spPr>
          <a:xfrm>
            <a:off x="8689279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olist_geolocation_dataset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F16CD25-EA04-456C-9B79-4C8ADD42C110}"/>
              </a:ext>
            </a:extLst>
          </p:cNvPr>
          <p:cNvCxnSpPr>
            <a:cxnSpLocks/>
          </p:cNvCxnSpPr>
          <p:nvPr/>
        </p:nvCxnSpPr>
        <p:spPr>
          <a:xfrm>
            <a:off x="7409815" y="2317562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CB1A797-B926-4D3C-9092-D8DC81569B92}"/>
              </a:ext>
            </a:extLst>
          </p:cNvPr>
          <p:cNvCxnSpPr>
            <a:cxnSpLocks/>
          </p:cNvCxnSpPr>
          <p:nvPr/>
        </p:nvCxnSpPr>
        <p:spPr>
          <a:xfrm>
            <a:off x="4785873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14D4AC3-D4C1-4F4C-A03E-0A129A793AB7}"/>
              </a:ext>
            </a:extLst>
          </p:cNvPr>
          <p:cNvCxnSpPr>
            <a:cxnSpLocks/>
          </p:cNvCxnSpPr>
          <p:nvPr/>
        </p:nvCxnSpPr>
        <p:spPr>
          <a:xfrm>
            <a:off x="4785875" y="2319174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CEA70B3-C664-40B2-91C6-852131BEA609}"/>
              </a:ext>
            </a:extLst>
          </p:cNvPr>
          <p:cNvCxnSpPr>
            <a:cxnSpLocks/>
          </p:cNvCxnSpPr>
          <p:nvPr/>
        </p:nvCxnSpPr>
        <p:spPr>
          <a:xfrm>
            <a:off x="10033755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9D4ABD8-ABB0-4A7B-8F9D-19407A609FEA}"/>
              </a:ext>
            </a:extLst>
          </p:cNvPr>
          <p:cNvCxnSpPr>
            <a:cxnSpLocks/>
          </p:cNvCxnSpPr>
          <p:nvPr/>
        </p:nvCxnSpPr>
        <p:spPr>
          <a:xfrm flipH="1">
            <a:off x="5827844" y="3430611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19B08C1-9535-46F8-AEF3-E14B657EAB41}"/>
              </a:ext>
            </a:extLst>
          </p:cNvPr>
          <p:cNvCxnSpPr>
            <a:cxnSpLocks/>
          </p:cNvCxnSpPr>
          <p:nvPr/>
        </p:nvCxnSpPr>
        <p:spPr>
          <a:xfrm flipH="1">
            <a:off x="8451785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41364E02-5110-4C63-8678-AE7AF64CAE9B}"/>
              </a:ext>
            </a:extLst>
          </p:cNvPr>
          <p:cNvCxnSpPr>
            <a:cxnSpLocks/>
          </p:cNvCxnSpPr>
          <p:nvPr/>
        </p:nvCxnSpPr>
        <p:spPr>
          <a:xfrm flipH="1">
            <a:off x="3203904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DBDA312-AB16-4285-9938-E90A390BC523}"/>
              </a:ext>
            </a:extLst>
          </p:cNvPr>
          <p:cNvCxnSpPr>
            <a:cxnSpLocks/>
          </p:cNvCxnSpPr>
          <p:nvPr/>
        </p:nvCxnSpPr>
        <p:spPr>
          <a:xfrm flipH="1">
            <a:off x="6149814" y="5379932"/>
            <a:ext cx="252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C8E5747-0B26-48D8-A361-ED2DF4638A3D}"/>
              </a:ext>
            </a:extLst>
          </p:cNvPr>
          <p:cNvSpPr txBox="1"/>
          <p:nvPr/>
        </p:nvSpPr>
        <p:spPr>
          <a:xfrm>
            <a:off x="4782186" y="248745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18BA9ED-E9AE-4C2F-99ED-EF18A7F81FFA}"/>
              </a:ext>
            </a:extLst>
          </p:cNvPr>
          <p:cNvSpPr txBox="1"/>
          <p:nvPr/>
        </p:nvSpPr>
        <p:spPr>
          <a:xfrm>
            <a:off x="7409814" y="248024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product_id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21CA244-5C0B-4D86-8867-73D998FBA99B}"/>
              </a:ext>
            </a:extLst>
          </p:cNvPr>
          <p:cNvSpPr txBox="1"/>
          <p:nvPr/>
        </p:nvSpPr>
        <p:spPr>
          <a:xfrm>
            <a:off x="4782186" y="443432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customer_id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16058BD-FB0E-4812-8E93-F1C26E8F5977}"/>
              </a:ext>
            </a:extLst>
          </p:cNvPr>
          <p:cNvSpPr txBox="1"/>
          <p:nvPr/>
        </p:nvSpPr>
        <p:spPr>
          <a:xfrm>
            <a:off x="10030067" y="4427549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675C159-36EF-44A6-BE3C-88340F279B39}"/>
              </a:ext>
            </a:extLst>
          </p:cNvPr>
          <p:cNvSpPr txBox="1"/>
          <p:nvPr/>
        </p:nvSpPr>
        <p:spPr>
          <a:xfrm>
            <a:off x="6880878" y="516448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F998FAD-62FF-4D18-A6F3-1D6B39996F70}"/>
              </a:ext>
            </a:extLst>
          </p:cNvPr>
          <p:cNvSpPr txBox="1"/>
          <p:nvPr/>
        </p:nvSpPr>
        <p:spPr>
          <a:xfrm>
            <a:off x="294496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FD3EB37-02DE-4399-9DBB-02CC9E7AD28D}"/>
              </a:ext>
            </a:extLst>
          </p:cNvPr>
          <p:cNvSpPr txBox="1"/>
          <p:nvPr/>
        </p:nvSpPr>
        <p:spPr>
          <a:xfrm>
            <a:off x="556890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759CD79-D120-4467-9976-8EDE9A8AF51F}"/>
              </a:ext>
            </a:extLst>
          </p:cNvPr>
          <p:cNvSpPr txBox="1"/>
          <p:nvPr/>
        </p:nvSpPr>
        <p:spPr>
          <a:xfrm>
            <a:off x="8189159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seller_id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71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457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DADOS</a:t>
            </a:r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5059BEB2-5983-4EAB-B824-51E8BE4F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5" y="4922732"/>
            <a:ext cx="914400" cy="914400"/>
          </a:xfrm>
          <a:prstGeom prst="rect">
            <a:avLst/>
          </a:prstGeom>
        </p:spPr>
      </p:pic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A0C89BD2-11D4-4C4B-B14F-7843A201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3" y="4922732"/>
            <a:ext cx="914400" cy="914400"/>
          </a:xfrm>
          <a:prstGeom prst="rect">
            <a:avLst/>
          </a:prstGeom>
        </p:spPr>
      </p:pic>
      <p:pic>
        <p:nvPicPr>
          <p:cNvPr id="20" name="Gráfico 19" descr="Banco de dados com preenchimento sólido">
            <a:extLst>
              <a:ext uri="{FF2B5EF4-FFF2-40B4-BE49-F238E27FC236}">
                <a16:creationId xmlns:a16="http://schemas.microsoft.com/office/drawing/2014/main" id="{FDF33AC4-D913-4697-8129-5F7180E7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5" y="2972605"/>
            <a:ext cx="914400" cy="914400"/>
          </a:xfrm>
          <a:prstGeom prst="rect">
            <a:avLst/>
          </a:prstGeom>
        </p:spPr>
      </p:pic>
      <p:pic>
        <p:nvPicPr>
          <p:cNvPr id="21" name="Gráfico 20" descr="Banco de dados com preenchimento sólido">
            <a:extLst>
              <a:ext uri="{FF2B5EF4-FFF2-40B4-BE49-F238E27FC236}">
                <a16:creationId xmlns:a16="http://schemas.microsoft.com/office/drawing/2014/main" id="{E5E44395-3381-4822-B2BF-B0BE6F2A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5" y="2972605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 com preenchimento sólido">
            <a:extLst>
              <a:ext uri="{FF2B5EF4-FFF2-40B4-BE49-F238E27FC236}">
                <a16:creationId xmlns:a16="http://schemas.microsoft.com/office/drawing/2014/main" id="{197F110D-C2F2-422E-A533-DD35E134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6" y="2972605"/>
            <a:ext cx="914400" cy="914400"/>
          </a:xfrm>
          <a:prstGeom prst="rect">
            <a:avLst/>
          </a:prstGeom>
        </p:spPr>
      </p:pic>
      <p:pic>
        <p:nvPicPr>
          <p:cNvPr id="23" name="Gráfico 22" descr="Banco de dados com preenchimento sólido">
            <a:extLst>
              <a:ext uri="{FF2B5EF4-FFF2-40B4-BE49-F238E27FC236}">
                <a16:creationId xmlns:a16="http://schemas.microsoft.com/office/drawing/2014/main" id="{DF4EC440-7971-495B-8F1A-54339742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6" y="1027314"/>
            <a:ext cx="914400" cy="914400"/>
          </a:xfrm>
          <a:prstGeom prst="rect">
            <a:avLst/>
          </a:prstGeom>
        </p:spPr>
      </p:pic>
      <p:pic>
        <p:nvPicPr>
          <p:cNvPr id="24" name="Gráfico 23" descr="Banco de dados com preenchimento sólido">
            <a:extLst>
              <a:ext uri="{FF2B5EF4-FFF2-40B4-BE49-F238E27FC236}">
                <a16:creationId xmlns:a16="http://schemas.microsoft.com/office/drawing/2014/main" id="{669E1DCD-E72F-40E3-AC82-3D2B466D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6" y="1027314"/>
            <a:ext cx="914400" cy="914400"/>
          </a:xfrm>
          <a:prstGeom prst="rect">
            <a:avLst/>
          </a:prstGeom>
        </p:spPr>
      </p:pic>
      <p:pic>
        <p:nvPicPr>
          <p:cNvPr id="25" name="Gráfico 24" descr="Banco de dados com preenchimento sólido">
            <a:extLst>
              <a:ext uri="{FF2B5EF4-FFF2-40B4-BE49-F238E27FC236}">
                <a16:creationId xmlns:a16="http://schemas.microsoft.com/office/drawing/2014/main" id="{A6D04229-86C0-42D0-9EA8-8D09BCEE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736" y="2972605"/>
            <a:ext cx="914400" cy="914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87E630-FCEF-4E1A-ABB8-D0689697585B}"/>
              </a:ext>
            </a:extLst>
          </p:cNvPr>
          <p:cNvSpPr txBox="1"/>
          <p:nvPr/>
        </p:nvSpPr>
        <p:spPr>
          <a:xfrm>
            <a:off x="344139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olist_order_payments_dataset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96A064-42EA-4978-B0B4-A6A008701F0F}"/>
              </a:ext>
            </a:extLst>
          </p:cNvPr>
          <p:cNvSpPr txBox="1"/>
          <p:nvPr/>
        </p:nvSpPr>
        <p:spPr>
          <a:xfrm>
            <a:off x="606533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olist_products_dataset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0DA4196-BED9-4602-ACAB-A3A15B7D69AE}"/>
              </a:ext>
            </a:extLst>
          </p:cNvPr>
          <p:cNvSpPr txBox="1"/>
          <p:nvPr/>
        </p:nvSpPr>
        <p:spPr>
          <a:xfrm>
            <a:off x="6065338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olist_order_items_dataset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859BBEF-6C27-4EB9-B25A-D4B3CC14F39D}"/>
              </a:ext>
            </a:extLst>
          </p:cNvPr>
          <p:cNvSpPr txBox="1"/>
          <p:nvPr/>
        </p:nvSpPr>
        <p:spPr>
          <a:xfrm>
            <a:off x="868927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olist_sellers_dataset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37DB2AF-837E-4569-8454-9EEF1F441104}"/>
              </a:ext>
            </a:extLst>
          </p:cNvPr>
          <p:cNvSpPr txBox="1"/>
          <p:nvPr/>
        </p:nvSpPr>
        <p:spPr>
          <a:xfrm>
            <a:off x="3441397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olist_orders_dataset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86E72E-76D9-42C1-956A-8EDEDDEA7A27}"/>
              </a:ext>
            </a:extLst>
          </p:cNvPr>
          <p:cNvSpPr txBox="1"/>
          <p:nvPr/>
        </p:nvSpPr>
        <p:spPr>
          <a:xfrm>
            <a:off x="81745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olist_order_reviews_dataset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4B63C02-9700-42B9-8AE4-B400DD3CB24F}"/>
              </a:ext>
            </a:extLst>
          </p:cNvPr>
          <p:cNvSpPr txBox="1"/>
          <p:nvPr/>
        </p:nvSpPr>
        <p:spPr>
          <a:xfrm>
            <a:off x="3441397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olist_order_customer_dataset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61AEB-8DBA-4A13-A1A3-23523FCA5A22}"/>
              </a:ext>
            </a:extLst>
          </p:cNvPr>
          <p:cNvSpPr txBox="1"/>
          <p:nvPr/>
        </p:nvSpPr>
        <p:spPr>
          <a:xfrm>
            <a:off x="8689279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olist_geolocation_dataset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F16CD25-EA04-456C-9B79-4C8ADD42C110}"/>
              </a:ext>
            </a:extLst>
          </p:cNvPr>
          <p:cNvCxnSpPr>
            <a:cxnSpLocks/>
          </p:cNvCxnSpPr>
          <p:nvPr/>
        </p:nvCxnSpPr>
        <p:spPr>
          <a:xfrm>
            <a:off x="7409815" y="2317562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CB1A797-B926-4D3C-9092-D8DC81569B92}"/>
              </a:ext>
            </a:extLst>
          </p:cNvPr>
          <p:cNvCxnSpPr>
            <a:cxnSpLocks/>
          </p:cNvCxnSpPr>
          <p:nvPr/>
        </p:nvCxnSpPr>
        <p:spPr>
          <a:xfrm>
            <a:off x="4785873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14D4AC3-D4C1-4F4C-A03E-0A129A793AB7}"/>
              </a:ext>
            </a:extLst>
          </p:cNvPr>
          <p:cNvCxnSpPr>
            <a:cxnSpLocks/>
          </p:cNvCxnSpPr>
          <p:nvPr/>
        </p:nvCxnSpPr>
        <p:spPr>
          <a:xfrm>
            <a:off x="4785875" y="2319174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CEA70B3-C664-40B2-91C6-852131BEA609}"/>
              </a:ext>
            </a:extLst>
          </p:cNvPr>
          <p:cNvCxnSpPr>
            <a:cxnSpLocks/>
          </p:cNvCxnSpPr>
          <p:nvPr/>
        </p:nvCxnSpPr>
        <p:spPr>
          <a:xfrm>
            <a:off x="10033755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9D4ABD8-ABB0-4A7B-8F9D-19407A609FEA}"/>
              </a:ext>
            </a:extLst>
          </p:cNvPr>
          <p:cNvCxnSpPr>
            <a:cxnSpLocks/>
          </p:cNvCxnSpPr>
          <p:nvPr/>
        </p:nvCxnSpPr>
        <p:spPr>
          <a:xfrm flipH="1">
            <a:off x="5827844" y="3430611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19B08C1-9535-46F8-AEF3-E14B657EAB41}"/>
              </a:ext>
            </a:extLst>
          </p:cNvPr>
          <p:cNvCxnSpPr>
            <a:cxnSpLocks/>
          </p:cNvCxnSpPr>
          <p:nvPr/>
        </p:nvCxnSpPr>
        <p:spPr>
          <a:xfrm flipH="1">
            <a:off x="8451785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41364E02-5110-4C63-8678-AE7AF64CAE9B}"/>
              </a:ext>
            </a:extLst>
          </p:cNvPr>
          <p:cNvCxnSpPr>
            <a:cxnSpLocks/>
          </p:cNvCxnSpPr>
          <p:nvPr/>
        </p:nvCxnSpPr>
        <p:spPr>
          <a:xfrm flipH="1">
            <a:off x="3203904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DBDA312-AB16-4285-9938-E90A390BC523}"/>
              </a:ext>
            </a:extLst>
          </p:cNvPr>
          <p:cNvCxnSpPr>
            <a:cxnSpLocks/>
          </p:cNvCxnSpPr>
          <p:nvPr/>
        </p:nvCxnSpPr>
        <p:spPr>
          <a:xfrm flipH="1">
            <a:off x="6149814" y="5379932"/>
            <a:ext cx="252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C8E5747-0B26-48D8-A361-ED2DF4638A3D}"/>
              </a:ext>
            </a:extLst>
          </p:cNvPr>
          <p:cNvSpPr txBox="1"/>
          <p:nvPr/>
        </p:nvSpPr>
        <p:spPr>
          <a:xfrm>
            <a:off x="4782186" y="248745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18BA9ED-E9AE-4C2F-99ED-EF18A7F81FFA}"/>
              </a:ext>
            </a:extLst>
          </p:cNvPr>
          <p:cNvSpPr txBox="1"/>
          <p:nvPr/>
        </p:nvSpPr>
        <p:spPr>
          <a:xfrm>
            <a:off x="7409814" y="248024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product_id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21CA244-5C0B-4D86-8867-73D998FBA99B}"/>
              </a:ext>
            </a:extLst>
          </p:cNvPr>
          <p:cNvSpPr txBox="1"/>
          <p:nvPr/>
        </p:nvSpPr>
        <p:spPr>
          <a:xfrm>
            <a:off x="4782186" y="443432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customer_id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16058BD-FB0E-4812-8E93-F1C26E8F5977}"/>
              </a:ext>
            </a:extLst>
          </p:cNvPr>
          <p:cNvSpPr txBox="1"/>
          <p:nvPr/>
        </p:nvSpPr>
        <p:spPr>
          <a:xfrm>
            <a:off x="10030067" y="4427549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675C159-36EF-44A6-BE3C-88340F279B39}"/>
              </a:ext>
            </a:extLst>
          </p:cNvPr>
          <p:cNvSpPr txBox="1"/>
          <p:nvPr/>
        </p:nvSpPr>
        <p:spPr>
          <a:xfrm>
            <a:off x="6880878" y="516448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F998FAD-62FF-4D18-A6F3-1D6B39996F70}"/>
              </a:ext>
            </a:extLst>
          </p:cNvPr>
          <p:cNvSpPr txBox="1"/>
          <p:nvPr/>
        </p:nvSpPr>
        <p:spPr>
          <a:xfrm>
            <a:off x="294496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FD3EB37-02DE-4399-9DBB-02CC9E7AD28D}"/>
              </a:ext>
            </a:extLst>
          </p:cNvPr>
          <p:cNvSpPr txBox="1"/>
          <p:nvPr/>
        </p:nvSpPr>
        <p:spPr>
          <a:xfrm>
            <a:off x="556890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759CD79-D120-4467-9976-8EDE9A8AF51F}"/>
              </a:ext>
            </a:extLst>
          </p:cNvPr>
          <p:cNvSpPr txBox="1"/>
          <p:nvPr/>
        </p:nvSpPr>
        <p:spPr>
          <a:xfrm>
            <a:off x="8189159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seller_id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06003857-FB0F-489B-ADD0-1102A21C0712}"/>
              </a:ext>
            </a:extLst>
          </p:cNvPr>
          <p:cNvSpPr/>
          <p:nvPr/>
        </p:nvSpPr>
        <p:spPr>
          <a:xfrm flipH="1">
            <a:off x="2697025" y="3892646"/>
            <a:ext cx="1631648" cy="914400"/>
          </a:xfrm>
          <a:prstGeom prst="wedgeRoundRectCallout">
            <a:avLst>
              <a:gd name="adj1" fmla="val -45656"/>
              <a:gd name="adj2" fmla="val 82500"/>
              <a:gd name="adj3" fmla="val 16667"/>
            </a:avLst>
          </a:prstGeom>
          <a:solidFill>
            <a:srgbClr val="041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dirty="0"/>
              <a:t>informações de clientes e respectivas localizações</a:t>
            </a:r>
          </a:p>
        </p:txBody>
      </p:sp>
    </p:spTree>
    <p:extLst>
      <p:ext uri="{BB962C8B-B14F-4D97-AF65-F5344CB8AC3E}">
        <p14:creationId xmlns:p14="http://schemas.microsoft.com/office/powerpoint/2010/main" val="200209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457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DADOS</a:t>
            </a:r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5059BEB2-5983-4EAB-B824-51E8BE4F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5" y="4922732"/>
            <a:ext cx="914400" cy="914400"/>
          </a:xfrm>
          <a:prstGeom prst="rect">
            <a:avLst/>
          </a:prstGeom>
        </p:spPr>
      </p:pic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A0C89BD2-11D4-4C4B-B14F-7843A201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3" y="4922732"/>
            <a:ext cx="914400" cy="914400"/>
          </a:xfrm>
          <a:prstGeom prst="rect">
            <a:avLst/>
          </a:prstGeom>
        </p:spPr>
      </p:pic>
      <p:pic>
        <p:nvPicPr>
          <p:cNvPr id="20" name="Gráfico 19" descr="Banco de dados com preenchimento sólido">
            <a:extLst>
              <a:ext uri="{FF2B5EF4-FFF2-40B4-BE49-F238E27FC236}">
                <a16:creationId xmlns:a16="http://schemas.microsoft.com/office/drawing/2014/main" id="{FDF33AC4-D913-4697-8129-5F7180E7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5" y="2972605"/>
            <a:ext cx="914400" cy="914400"/>
          </a:xfrm>
          <a:prstGeom prst="rect">
            <a:avLst/>
          </a:prstGeom>
        </p:spPr>
      </p:pic>
      <p:pic>
        <p:nvPicPr>
          <p:cNvPr id="21" name="Gráfico 20" descr="Banco de dados com preenchimento sólido">
            <a:extLst>
              <a:ext uri="{FF2B5EF4-FFF2-40B4-BE49-F238E27FC236}">
                <a16:creationId xmlns:a16="http://schemas.microsoft.com/office/drawing/2014/main" id="{E5E44395-3381-4822-B2BF-B0BE6F2A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5" y="2972605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 com preenchimento sólido">
            <a:extLst>
              <a:ext uri="{FF2B5EF4-FFF2-40B4-BE49-F238E27FC236}">
                <a16:creationId xmlns:a16="http://schemas.microsoft.com/office/drawing/2014/main" id="{197F110D-C2F2-422E-A533-DD35E134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6" y="2972605"/>
            <a:ext cx="914400" cy="914400"/>
          </a:xfrm>
          <a:prstGeom prst="rect">
            <a:avLst/>
          </a:prstGeom>
        </p:spPr>
      </p:pic>
      <p:pic>
        <p:nvPicPr>
          <p:cNvPr id="23" name="Gráfico 22" descr="Banco de dados com preenchimento sólido">
            <a:extLst>
              <a:ext uri="{FF2B5EF4-FFF2-40B4-BE49-F238E27FC236}">
                <a16:creationId xmlns:a16="http://schemas.microsoft.com/office/drawing/2014/main" id="{DF4EC440-7971-495B-8F1A-54339742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6" y="1027314"/>
            <a:ext cx="914400" cy="914400"/>
          </a:xfrm>
          <a:prstGeom prst="rect">
            <a:avLst/>
          </a:prstGeom>
        </p:spPr>
      </p:pic>
      <p:pic>
        <p:nvPicPr>
          <p:cNvPr id="24" name="Gráfico 23" descr="Banco de dados com preenchimento sólido">
            <a:extLst>
              <a:ext uri="{FF2B5EF4-FFF2-40B4-BE49-F238E27FC236}">
                <a16:creationId xmlns:a16="http://schemas.microsoft.com/office/drawing/2014/main" id="{669E1DCD-E72F-40E3-AC82-3D2B466D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6" y="1027314"/>
            <a:ext cx="914400" cy="914400"/>
          </a:xfrm>
          <a:prstGeom prst="rect">
            <a:avLst/>
          </a:prstGeom>
        </p:spPr>
      </p:pic>
      <p:pic>
        <p:nvPicPr>
          <p:cNvPr id="25" name="Gráfico 24" descr="Banco de dados com preenchimento sólido">
            <a:extLst>
              <a:ext uri="{FF2B5EF4-FFF2-40B4-BE49-F238E27FC236}">
                <a16:creationId xmlns:a16="http://schemas.microsoft.com/office/drawing/2014/main" id="{A6D04229-86C0-42D0-9EA8-8D09BCEE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736" y="2972605"/>
            <a:ext cx="914400" cy="914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87E630-FCEF-4E1A-ABB8-D0689697585B}"/>
              </a:ext>
            </a:extLst>
          </p:cNvPr>
          <p:cNvSpPr txBox="1"/>
          <p:nvPr/>
        </p:nvSpPr>
        <p:spPr>
          <a:xfrm>
            <a:off x="344139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olist_order_payments_dataset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96A064-42EA-4978-B0B4-A6A008701F0F}"/>
              </a:ext>
            </a:extLst>
          </p:cNvPr>
          <p:cNvSpPr txBox="1"/>
          <p:nvPr/>
        </p:nvSpPr>
        <p:spPr>
          <a:xfrm>
            <a:off x="606533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olist_products_dataset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0DA4196-BED9-4602-ACAB-A3A15B7D69AE}"/>
              </a:ext>
            </a:extLst>
          </p:cNvPr>
          <p:cNvSpPr txBox="1"/>
          <p:nvPr/>
        </p:nvSpPr>
        <p:spPr>
          <a:xfrm>
            <a:off x="6065338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olist_order_items_dataset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859BBEF-6C27-4EB9-B25A-D4B3CC14F39D}"/>
              </a:ext>
            </a:extLst>
          </p:cNvPr>
          <p:cNvSpPr txBox="1"/>
          <p:nvPr/>
        </p:nvSpPr>
        <p:spPr>
          <a:xfrm>
            <a:off x="868927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olist_sellers_dataset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37DB2AF-837E-4569-8454-9EEF1F441104}"/>
              </a:ext>
            </a:extLst>
          </p:cNvPr>
          <p:cNvSpPr txBox="1"/>
          <p:nvPr/>
        </p:nvSpPr>
        <p:spPr>
          <a:xfrm>
            <a:off x="3441397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olist_orders_dataset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86E72E-76D9-42C1-956A-8EDEDDEA7A27}"/>
              </a:ext>
            </a:extLst>
          </p:cNvPr>
          <p:cNvSpPr txBox="1"/>
          <p:nvPr/>
        </p:nvSpPr>
        <p:spPr>
          <a:xfrm>
            <a:off x="81745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olist_order_reviews_dataset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4B63C02-9700-42B9-8AE4-B400DD3CB24F}"/>
              </a:ext>
            </a:extLst>
          </p:cNvPr>
          <p:cNvSpPr txBox="1"/>
          <p:nvPr/>
        </p:nvSpPr>
        <p:spPr>
          <a:xfrm>
            <a:off x="3441397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olist_order_customer_dataset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61AEB-8DBA-4A13-A1A3-23523FCA5A22}"/>
              </a:ext>
            </a:extLst>
          </p:cNvPr>
          <p:cNvSpPr txBox="1"/>
          <p:nvPr/>
        </p:nvSpPr>
        <p:spPr>
          <a:xfrm>
            <a:off x="8689279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olist_geolocation_dataset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F16CD25-EA04-456C-9B79-4C8ADD42C110}"/>
              </a:ext>
            </a:extLst>
          </p:cNvPr>
          <p:cNvCxnSpPr>
            <a:cxnSpLocks/>
          </p:cNvCxnSpPr>
          <p:nvPr/>
        </p:nvCxnSpPr>
        <p:spPr>
          <a:xfrm>
            <a:off x="7409815" y="2317562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CB1A797-B926-4D3C-9092-D8DC81569B92}"/>
              </a:ext>
            </a:extLst>
          </p:cNvPr>
          <p:cNvCxnSpPr>
            <a:cxnSpLocks/>
          </p:cNvCxnSpPr>
          <p:nvPr/>
        </p:nvCxnSpPr>
        <p:spPr>
          <a:xfrm>
            <a:off x="4785873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14D4AC3-D4C1-4F4C-A03E-0A129A793AB7}"/>
              </a:ext>
            </a:extLst>
          </p:cNvPr>
          <p:cNvCxnSpPr>
            <a:cxnSpLocks/>
          </p:cNvCxnSpPr>
          <p:nvPr/>
        </p:nvCxnSpPr>
        <p:spPr>
          <a:xfrm>
            <a:off x="4785875" y="2319174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CEA70B3-C664-40B2-91C6-852131BEA609}"/>
              </a:ext>
            </a:extLst>
          </p:cNvPr>
          <p:cNvCxnSpPr>
            <a:cxnSpLocks/>
          </p:cNvCxnSpPr>
          <p:nvPr/>
        </p:nvCxnSpPr>
        <p:spPr>
          <a:xfrm>
            <a:off x="10033755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9D4ABD8-ABB0-4A7B-8F9D-19407A609FEA}"/>
              </a:ext>
            </a:extLst>
          </p:cNvPr>
          <p:cNvCxnSpPr>
            <a:cxnSpLocks/>
          </p:cNvCxnSpPr>
          <p:nvPr/>
        </p:nvCxnSpPr>
        <p:spPr>
          <a:xfrm flipH="1">
            <a:off x="5827844" y="3430611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19B08C1-9535-46F8-AEF3-E14B657EAB41}"/>
              </a:ext>
            </a:extLst>
          </p:cNvPr>
          <p:cNvCxnSpPr>
            <a:cxnSpLocks/>
          </p:cNvCxnSpPr>
          <p:nvPr/>
        </p:nvCxnSpPr>
        <p:spPr>
          <a:xfrm flipH="1">
            <a:off x="8451785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41364E02-5110-4C63-8678-AE7AF64CAE9B}"/>
              </a:ext>
            </a:extLst>
          </p:cNvPr>
          <p:cNvCxnSpPr>
            <a:cxnSpLocks/>
          </p:cNvCxnSpPr>
          <p:nvPr/>
        </p:nvCxnSpPr>
        <p:spPr>
          <a:xfrm flipH="1">
            <a:off x="3203904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DBDA312-AB16-4285-9938-E90A390BC523}"/>
              </a:ext>
            </a:extLst>
          </p:cNvPr>
          <p:cNvCxnSpPr>
            <a:cxnSpLocks/>
          </p:cNvCxnSpPr>
          <p:nvPr/>
        </p:nvCxnSpPr>
        <p:spPr>
          <a:xfrm flipH="1">
            <a:off x="6149814" y="5379932"/>
            <a:ext cx="252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C8E5747-0B26-48D8-A361-ED2DF4638A3D}"/>
              </a:ext>
            </a:extLst>
          </p:cNvPr>
          <p:cNvSpPr txBox="1"/>
          <p:nvPr/>
        </p:nvSpPr>
        <p:spPr>
          <a:xfrm>
            <a:off x="4782186" y="248745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18BA9ED-E9AE-4C2F-99ED-EF18A7F81FFA}"/>
              </a:ext>
            </a:extLst>
          </p:cNvPr>
          <p:cNvSpPr txBox="1"/>
          <p:nvPr/>
        </p:nvSpPr>
        <p:spPr>
          <a:xfrm>
            <a:off x="7409814" y="248024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product_id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21CA244-5C0B-4D86-8867-73D998FBA99B}"/>
              </a:ext>
            </a:extLst>
          </p:cNvPr>
          <p:cNvSpPr txBox="1"/>
          <p:nvPr/>
        </p:nvSpPr>
        <p:spPr>
          <a:xfrm>
            <a:off x="4782186" y="443432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customer_id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16058BD-FB0E-4812-8E93-F1C26E8F5977}"/>
              </a:ext>
            </a:extLst>
          </p:cNvPr>
          <p:cNvSpPr txBox="1"/>
          <p:nvPr/>
        </p:nvSpPr>
        <p:spPr>
          <a:xfrm>
            <a:off x="10030067" y="4427549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675C159-36EF-44A6-BE3C-88340F279B39}"/>
              </a:ext>
            </a:extLst>
          </p:cNvPr>
          <p:cNvSpPr txBox="1"/>
          <p:nvPr/>
        </p:nvSpPr>
        <p:spPr>
          <a:xfrm>
            <a:off x="6880878" y="516448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F998FAD-62FF-4D18-A6F3-1D6B39996F70}"/>
              </a:ext>
            </a:extLst>
          </p:cNvPr>
          <p:cNvSpPr txBox="1"/>
          <p:nvPr/>
        </p:nvSpPr>
        <p:spPr>
          <a:xfrm>
            <a:off x="294496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FD3EB37-02DE-4399-9DBB-02CC9E7AD28D}"/>
              </a:ext>
            </a:extLst>
          </p:cNvPr>
          <p:cNvSpPr txBox="1"/>
          <p:nvPr/>
        </p:nvSpPr>
        <p:spPr>
          <a:xfrm>
            <a:off x="556890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759CD79-D120-4467-9976-8EDE9A8AF51F}"/>
              </a:ext>
            </a:extLst>
          </p:cNvPr>
          <p:cNvSpPr txBox="1"/>
          <p:nvPr/>
        </p:nvSpPr>
        <p:spPr>
          <a:xfrm>
            <a:off x="8189159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seller_id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06003857-FB0F-489B-ADD0-1102A21C0712}"/>
              </a:ext>
            </a:extLst>
          </p:cNvPr>
          <p:cNvSpPr/>
          <p:nvPr/>
        </p:nvSpPr>
        <p:spPr>
          <a:xfrm flipH="1">
            <a:off x="7801999" y="3991641"/>
            <a:ext cx="1631648" cy="914400"/>
          </a:xfrm>
          <a:prstGeom prst="wedgeRoundRectCallout">
            <a:avLst>
              <a:gd name="adj1" fmla="val -45656"/>
              <a:gd name="adj2" fmla="val 82500"/>
              <a:gd name="adj3" fmla="val 16667"/>
            </a:avLst>
          </a:prstGeom>
          <a:solidFill>
            <a:srgbClr val="041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dirty="0"/>
              <a:t>latitude e longitude de cada CEP</a:t>
            </a:r>
          </a:p>
        </p:txBody>
      </p:sp>
    </p:spTree>
    <p:extLst>
      <p:ext uri="{BB962C8B-B14F-4D97-AF65-F5344CB8AC3E}">
        <p14:creationId xmlns:p14="http://schemas.microsoft.com/office/powerpoint/2010/main" val="285670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B44F46-89AF-4979-ABE9-2DC6458DD605}"/>
              </a:ext>
            </a:extLst>
          </p:cNvPr>
          <p:cNvSpPr txBox="1"/>
          <p:nvPr/>
        </p:nvSpPr>
        <p:spPr>
          <a:xfrm>
            <a:off x="340750" y="203198"/>
            <a:ext cx="457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71FC"/>
                </a:solidFill>
                <a:latin typeface="Amasis MT Pro Black" panose="02040A04050005020304" pitchFamily="18" charset="0"/>
              </a:rPr>
              <a:t>DADOS</a:t>
            </a:r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5059BEB2-5983-4EAB-B824-51E8BE4F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5" y="4922732"/>
            <a:ext cx="914400" cy="914400"/>
          </a:xfrm>
          <a:prstGeom prst="rect">
            <a:avLst/>
          </a:prstGeom>
        </p:spPr>
      </p:pic>
      <p:pic>
        <p:nvPicPr>
          <p:cNvPr id="19" name="Gráfico 18" descr="Banco de dados com preenchimento sólido">
            <a:extLst>
              <a:ext uri="{FF2B5EF4-FFF2-40B4-BE49-F238E27FC236}">
                <a16:creationId xmlns:a16="http://schemas.microsoft.com/office/drawing/2014/main" id="{A0C89BD2-11D4-4C4B-B14F-7843A201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3" y="4922732"/>
            <a:ext cx="914400" cy="914400"/>
          </a:xfrm>
          <a:prstGeom prst="rect">
            <a:avLst/>
          </a:prstGeom>
        </p:spPr>
      </p:pic>
      <p:pic>
        <p:nvPicPr>
          <p:cNvPr id="20" name="Gráfico 19" descr="Banco de dados com preenchimento sólido">
            <a:extLst>
              <a:ext uri="{FF2B5EF4-FFF2-40B4-BE49-F238E27FC236}">
                <a16:creationId xmlns:a16="http://schemas.microsoft.com/office/drawing/2014/main" id="{FDF33AC4-D913-4697-8129-5F7180E7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5" y="2972605"/>
            <a:ext cx="914400" cy="914400"/>
          </a:xfrm>
          <a:prstGeom prst="rect">
            <a:avLst/>
          </a:prstGeom>
        </p:spPr>
      </p:pic>
      <p:pic>
        <p:nvPicPr>
          <p:cNvPr id="21" name="Gráfico 20" descr="Banco de dados com preenchimento sólido">
            <a:extLst>
              <a:ext uri="{FF2B5EF4-FFF2-40B4-BE49-F238E27FC236}">
                <a16:creationId xmlns:a16="http://schemas.microsoft.com/office/drawing/2014/main" id="{E5E44395-3381-4822-B2BF-B0BE6F2A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5" y="2972605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 com preenchimento sólido">
            <a:extLst>
              <a:ext uri="{FF2B5EF4-FFF2-40B4-BE49-F238E27FC236}">
                <a16:creationId xmlns:a16="http://schemas.microsoft.com/office/drawing/2014/main" id="{197F110D-C2F2-422E-A533-DD35E134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556" y="2972605"/>
            <a:ext cx="914400" cy="914400"/>
          </a:xfrm>
          <a:prstGeom prst="rect">
            <a:avLst/>
          </a:prstGeom>
        </p:spPr>
      </p:pic>
      <p:pic>
        <p:nvPicPr>
          <p:cNvPr id="23" name="Gráfico 22" descr="Banco de dados com preenchimento sólido">
            <a:extLst>
              <a:ext uri="{FF2B5EF4-FFF2-40B4-BE49-F238E27FC236}">
                <a16:creationId xmlns:a16="http://schemas.microsoft.com/office/drawing/2014/main" id="{DF4EC440-7971-495B-8F1A-54339742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2616" y="1027314"/>
            <a:ext cx="914400" cy="914400"/>
          </a:xfrm>
          <a:prstGeom prst="rect">
            <a:avLst/>
          </a:prstGeom>
        </p:spPr>
      </p:pic>
      <p:pic>
        <p:nvPicPr>
          <p:cNvPr id="24" name="Gráfico 23" descr="Banco de dados com preenchimento sólido">
            <a:extLst>
              <a:ext uri="{FF2B5EF4-FFF2-40B4-BE49-F238E27FC236}">
                <a16:creationId xmlns:a16="http://schemas.microsoft.com/office/drawing/2014/main" id="{669E1DCD-E72F-40E3-AC82-3D2B466D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676" y="1027314"/>
            <a:ext cx="914400" cy="914400"/>
          </a:xfrm>
          <a:prstGeom prst="rect">
            <a:avLst/>
          </a:prstGeom>
        </p:spPr>
      </p:pic>
      <p:pic>
        <p:nvPicPr>
          <p:cNvPr id="25" name="Gráfico 24" descr="Banco de dados com preenchimento sólido">
            <a:extLst>
              <a:ext uri="{FF2B5EF4-FFF2-40B4-BE49-F238E27FC236}">
                <a16:creationId xmlns:a16="http://schemas.microsoft.com/office/drawing/2014/main" id="{A6D04229-86C0-42D0-9EA8-8D09BCEE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736" y="2972605"/>
            <a:ext cx="914400" cy="914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87E630-FCEF-4E1A-ABB8-D0689697585B}"/>
              </a:ext>
            </a:extLst>
          </p:cNvPr>
          <p:cNvSpPr txBox="1"/>
          <p:nvPr/>
        </p:nvSpPr>
        <p:spPr>
          <a:xfrm>
            <a:off x="344139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olist_order_payments_dataset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96A064-42EA-4978-B0B4-A6A008701F0F}"/>
              </a:ext>
            </a:extLst>
          </p:cNvPr>
          <p:cNvSpPr txBox="1"/>
          <p:nvPr/>
        </p:nvSpPr>
        <p:spPr>
          <a:xfrm>
            <a:off x="6065339" y="1941714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olist_products_dataset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0DA4196-BED9-4602-ACAB-A3A15B7D69AE}"/>
              </a:ext>
            </a:extLst>
          </p:cNvPr>
          <p:cNvSpPr txBox="1"/>
          <p:nvPr/>
        </p:nvSpPr>
        <p:spPr>
          <a:xfrm>
            <a:off x="6065338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olist_order_items_dataset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859BBEF-6C27-4EB9-B25A-D4B3CC14F39D}"/>
              </a:ext>
            </a:extLst>
          </p:cNvPr>
          <p:cNvSpPr txBox="1"/>
          <p:nvPr/>
        </p:nvSpPr>
        <p:spPr>
          <a:xfrm>
            <a:off x="868927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olist_sellers_dataset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37DB2AF-837E-4569-8454-9EEF1F441104}"/>
              </a:ext>
            </a:extLst>
          </p:cNvPr>
          <p:cNvSpPr txBox="1"/>
          <p:nvPr/>
        </p:nvSpPr>
        <p:spPr>
          <a:xfrm>
            <a:off x="3441397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olist_orders_dataset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86E72E-76D9-42C1-956A-8EDEDDEA7A27}"/>
              </a:ext>
            </a:extLst>
          </p:cNvPr>
          <p:cNvSpPr txBox="1"/>
          <p:nvPr/>
        </p:nvSpPr>
        <p:spPr>
          <a:xfrm>
            <a:off x="817459" y="3886200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olist_order_reviews_dataset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4B63C02-9700-42B9-8AE4-B400DD3CB24F}"/>
              </a:ext>
            </a:extLst>
          </p:cNvPr>
          <p:cNvSpPr txBox="1"/>
          <p:nvPr/>
        </p:nvSpPr>
        <p:spPr>
          <a:xfrm>
            <a:off x="3441397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olist_order_customer_dataset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61AEB-8DBA-4A13-A1A3-23523FCA5A22}"/>
              </a:ext>
            </a:extLst>
          </p:cNvPr>
          <p:cNvSpPr txBox="1"/>
          <p:nvPr/>
        </p:nvSpPr>
        <p:spPr>
          <a:xfrm>
            <a:off x="8689279" y="5837132"/>
            <a:ext cx="2688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 Nova" panose="020B0604020202020204" pitchFamily="34" charset="0"/>
              </a:rPr>
              <a:t>olist_geolocation_dataset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F16CD25-EA04-456C-9B79-4C8ADD42C110}"/>
              </a:ext>
            </a:extLst>
          </p:cNvPr>
          <p:cNvCxnSpPr>
            <a:cxnSpLocks/>
          </p:cNvCxnSpPr>
          <p:nvPr/>
        </p:nvCxnSpPr>
        <p:spPr>
          <a:xfrm>
            <a:off x="7409815" y="2317562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CB1A797-B926-4D3C-9092-D8DC81569B92}"/>
              </a:ext>
            </a:extLst>
          </p:cNvPr>
          <p:cNvCxnSpPr>
            <a:cxnSpLocks/>
          </p:cNvCxnSpPr>
          <p:nvPr/>
        </p:nvCxnSpPr>
        <p:spPr>
          <a:xfrm>
            <a:off x="4785873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14D4AC3-D4C1-4F4C-A03E-0A129A793AB7}"/>
              </a:ext>
            </a:extLst>
          </p:cNvPr>
          <p:cNvCxnSpPr>
            <a:cxnSpLocks/>
          </p:cNvCxnSpPr>
          <p:nvPr/>
        </p:nvCxnSpPr>
        <p:spPr>
          <a:xfrm>
            <a:off x="4785875" y="2319174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CEA70B3-C664-40B2-91C6-852131BEA609}"/>
              </a:ext>
            </a:extLst>
          </p:cNvPr>
          <p:cNvCxnSpPr>
            <a:cxnSpLocks/>
          </p:cNvCxnSpPr>
          <p:nvPr/>
        </p:nvCxnSpPr>
        <p:spPr>
          <a:xfrm>
            <a:off x="10033755" y="4265271"/>
            <a:ext cx="0" cy="54000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9D4ABD8-ABB0-4A7B-8F9D-19407A609FEA}"/>
              </a:ext>
            </a:extLst>
          </p:cNvPr>
          <p:cNvCxnSpPr>
            <a:cxnSpLocks/>
          </p:cNvCxnSpPr>
          <p:nvPr/>
        </p:nvCxnSpPr>
        <p:spPr>
          <a:xfrm flipH="1">
            <a:off x="5827844" y="3430611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19B08C1-9535-46F8-AEF3-E14B657EAB41}"/>
              </a:ext>
            </a:extLst>
          </p:cNvPr>
          <p:cNvCxnSpPr>
            <a:cxnSpLocks/>
          </p:cNvCxnSpPr>
          <p:nvPr/>
        </p:nvCxnSpPr>
        <p:spPr>
          <a:xfrm flipH="1">
            <a:off x="8451785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41364E02-5110-4C63-8678-AE7AF64CAE9B}"/>
              </a:ext>
            </a:extLst>
          </p:cNvPr>
          <p:cNvCxnSpPr>
            <a:cxnSpLocks/>
          </p:cNvCxnSpPr>
          <p:nvPr/>
        </p:nvCxnSpPr>
        <p:spPr>
          <a:xfrm flipH="1">
            <a:off x="3203904" y="3429805"/>
            <a:ext cx="54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DBDA312-AB16-4285-9938-E90A390BC523}"/>
              </a:ext>
            </a:extLst>
          </p:cNvPr>
          <p:cNvCxnSpPr>
            <a:cxnSpLocks/>
          </p:cNvCxnSpPr>
          <p:nvPr/>
        </p:nvCxnSpPr>
        <p:spPr>
          <a:xfrm flipH="1">
            <a:off x="6149814" y="5379932"/>
            <a:ext cx="2520000" cy="0"/>
          </a:xfrm>
          <a:prstGeom prst="straightConnector1">
            <a:avLst/>
          </a:prstGeom>
          <a:ln w="19050">
            <a:solidFill>
              <a:srgbClr val="041B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C8E5747-0B26-48D8-A361-ED2DF4638A3D}"/>
              </a:ext>
            </a:extLst>
          </p:cNvPr>
          <p:cNvSpPr txBox="1"/>
          <p:nvPr/>
        </p:nvSpPr>
        <p:spPr>
          <a:xfrm>
            <a:off x="4782186" y="248745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18BA9ED-E9AE-4C2F-99ED-EF18A7F81FFA}"/>
              </a:ext>
            </a:extLst>
          </p:cNvPr>
          <p:cNvSpPr txBox="1"/>
          <p:nvPr/>
        </p:nvSpPr>
        <p:spPr>
          <a:xfrm>
            <a:off x="7409814" y="2480242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product_id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21CA244-5C0B-4D86-8867-73D998FBA99B}"/>
              </a:ext>
            </a:extLst>
          </p:cNvPr>
          <p:cNvSpPr txBox="1"/>
          <p:nvPr/>
        </p:nvSpPr>
        <p:spPr>
          <a:xfrm>
            <a:off x="4782186" y="443432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customer_id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16058BD-FB0E-4812-8E93-F1C26E8F5977}"/>
              </a:ext>
            </a:extLst>
          </p:cNvPr>
          <p:cNvSpPr txBox="1"/>
          <p:nvPr/>
        </p:nvSpPr>
        <p:spPr>
          <a:xfrm>
            <a:off x="10030067" y="4427549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675C159-36EF-44A6-BE3C-88340F279B39}"/>
              </a:ext>
            </a:extLst>
          </p:cNvPr>
          <p:cNvSpPr txBox="1"/>
          <p:nvPr/>
        </p:nvSpPr>
        <p:spPr>
          <a:xfrm>
            <a:off x="6880878" y="5164488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zip_code_prefix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F998FAD-62FF-4D18-A6F3-1D6B39996F70}"/>
              </a:ext>
            </a:extLst>
          </p:cNvPr>
          <p:cNvSpPr txBox="1"/>
          <p:nvPr/>
        </p:nvSpPr>
        <p:spPr>
          <a:xfrm>
            <a:off x="294496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FD3EB37-02DE-4399-9DBB-02CC9E7AD28D}"/>
              </a:ext>
            </a:extLst>
          </p:cNvPr>
          <p:cNvSpPr txBox="1"/>
          <p:nvPr/>
        </p:nvSpPr>
        <p:spPr>
          <a:xfrm>
            <a:off x="5568908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order_id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759CD79-D120-4467-9976-8EDE9A8AF51F}"/>
              </a:ext>
            </a:extLst>
          </p:cNvPr>
          <p:cNvSpPr txBox="1"/>
          <p:nvPr/>
        </p:nvSpPr>
        <p:spPr>
          <a:xfrm>
            <a:off x="8189159" y="3213556"/>
            <a:ext cx="1057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Arial Nova" panose="020B0604020202020204" pitchFamily="34" charset="0"/>
              </a:rPr>
              <a:t>seller_id</a:t>
            </a:r>
            <a:endParaRPr lang="pt-BR" sz="800" dirty="0">
              <a:solidFill>
                <a:schemeClr val="bg1"/>
              </a:solidFill>
              <a:latin typeface="Arial Nova" panose="020B0604020202020204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06003857-FB0F-489B-ADD0-1102A21C0712}"/>
              </a:ext>
            </a:extLst>
          </p:cNvPr>
          <p:cNvSpPr/>
          <p:nvPr/>
        </p:nvSpPr>
        <p:spPr>
          <a:xfrm flipH="1">
            <a:off x="5297664" y="1981434"/>
            <a:ext cx="1631648" cy="1108002"/>
          </a:xfrm>
          <a:prstGeom prst="wedgeRoundRectCallout">
            <a:avLst>
              <a:gd name="adj1" fmla="val -45656"/>
              <a:gd name="adj2" fmla="val 82500"/>
              <a:gd name="adj3" fmla="val 16667"/>
            </a:avLst>
          </a:prstGeom>
          <a:solidFill>
            <a:srgbClr val="041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dirty="0"/>
              <a:t>ordem, produto e vendedor de cada item, juntamente com informações da logística de entrega</a:t>
            </a:r>
          </a:p>
        </p:txBody>
      </p:sp>
    </p:spTree>
    <p:extLst>
      <p:ext uri="{BB962C8B-B14F-4D97-AF65-F5344CB8AC3E}">
        <p14:creationId xmlns:p14="http://schemas.microsoft.com/office/powerpoint/2010/main" val="42084581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1392</Words>
  <Application>Microsoft Office PowerPoint</Application>
  <PresentationFormat>Widescreen</PresentationFormat>
  <Paragraphs>346</Paragraphs>
  <Slides>27</Slides>
  <Notes>2</Notes>
  <HiddenSlides>23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Amasis MT Pro Black</vt:lpstr>
      <vt:lpstr>Arial</vt:lpstr>
      <vt:lpstr>Arial Nova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Schwaizer Silveira</dc:creator>
  <cp:lastModifiedBy>Fernandes, Pedro</cp:lastModifiedBy>
  <cp:revision>42</cp:revision>
  <dcterms:created xsi:type="dcterms:W3CDTF">2021-10-28T23:50:05Z</dcterms:created>
  <dcterms:modified xsi:type="dcterms:W3CDTF">2021-12-02T20:15:23Z</dcterms:modified>
</cp:coreProperties>
</file>